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75"/>
  </p:notesMasterIdLst>
  <p:sldIdLst>
    <p:sldId id="329" r:id="rId2"/>
    <p:sldId id="257" r:id="rId3"/>
    <p:sldId id="256" r:id="rId4"/>
    <p:sldId id="260" r:id="rId5"/>
    <p:sldId id="328" r:id="rId6"/>
    <p:sldId id="258" r:id="rId7"/>
    <p:sldId id="259"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242" autoAdjust="0"/>
  </p:normalViewPr>
  <p:slideViewPr>
    <p:cSldViewPr>
      <p:cViewPr varScale="1">
        <p:scale>
          <a:sx n="44" d="100"/>
          <a:sy n="44" d="100"/>
        </p:scale>
        <p:origin x="-1358"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BF46C2-32D9-407D-BF55-1A7E6BA2EE42}" type="datetimeFigureOut">
              <a:rPr lang="fr-FR" smtClean="0"/>
              <a:pPr/>
              <a:t>21/07/2013</a:t>
            </a:fld>
            <a:endParaRPr lang="fr-FR" dirty="0"/>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95DE3F-2F9C-459B-AE74-5E0BEAD05649}" type="slidenum">
              <a:rPr lang="fr-FR" smtClean="0"/>
              <a:pPr/>
              <a:t>‹N°›</a:t>
            </a:fld>
            <a:endParaRPr lang="fr-FR"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9" name="Titr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17" name="Sous-titr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30" name="Espace réservé de la date 29"/>
          <p:cNvSpPr>
            <a:spLocks noGrp="1"/>
          </p:cNvSpPr>
          <p:nvPr>
            <p:ph type="dt" sz="half" idx="10"/>
          </p:nvPr>
        </p:nvSpPr>
        <p:spPr/>
        <p:txBody>
          <a:bodyPr/>
          <a:lstStyle/>
          <a:p>
            <a:fld id="{A112D856-A71C-496D-ADDF-6BF25F708EB9}" type="datetimeFigureOut">
              <a:rPr lang="fr-FR" smtClean="0"/>
              <a:pPr/>
              <a:t>21/07/2013</a:t>
            </a:fld>
            <a:endParaRPr lang="fr-FR" dirty="0"/>
          </a:p>
        </p:txBody>
      </p:sp>
      <p:sp>
        <p:nvSpPr>
          <p:cNvPr id="19" name="Espace réservé du pied de page 18"/>
          <p:cNvSpPr>
            <a:spLocks noGrp="1"/>
          </p:cNvSpPr>
          <p:nvPr>
            <p:ph type="ftr" sz="quarter" idx="11"/>
          </p:nvPr>
        </p:nvSpPr>
        <p:spPr/>
        <p:txBody>
          <a:bodyPr/>
          <a:lstStyle/>
          <a:p>
            <a:endParaRPr lang="fr-FR" dirty="0"/>
          </a:p>
        </p:txBody>
      </p:sp>
      <p:sp>
        <p:nvSpPr>
          <p:cNvPr id="27" name="Espace réservé du numéro de diapositive 26"/>
          <p:cNvSpPr>
            <a:spLocks noGrp="1"/>
          </p:cNvSpPr>
          <p:nvPr>
            <p:ph type="sldNum" sz="quarter" idx="12"/>
          </p:nvPr>
        </p:nvSpPr>
        <p:spPr/>
        <p:txBody>
          <a:bodyPr/>
          <a:lstStyle/>
          <a:p>
            <a:fld id="{7EFF007E-B262-4C16-829A-93FF4312BE75}" type="slidenum">
              <a:rPr lang="fr-FR" smtClean="0"/>
              <a:pPr/>
              <a:t>‹N°›</a:t>
            </a:fld>
            <a:endParaRPr lang="fr-FR" dirty="0"/>
          </a:p>
        </p:txBody>
      </p:sp>
    </p:spTree>
  </p:cSld>
  <p:clrMapOvr>
    <a:masterClrMapping/>
  </p:clrMapOvr>
  <p:transition>
    <p:newsflash/>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112D856-A71C-496D-ADDF-6BF25F708EB9}" type="datetimeFigureOut">
              <a:rPr lang="fr-FR" smtClean="0"/>
              <a:pPr/>
              <a:t>21/07/2013</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7EFF007E-B262-4C16-829A-93FF4312BE75}" type="slidenum">
              <a:rPr lang="fr-FR" smtClean="0"/>
              <a:pPr/>
              <a:t>‹N°›</a:t>
            </a:fld>
            <a:endParaRPr lang="fr-FR" dirty="0"/>
          </a:p>
        </p:txBody>
      </p:sp>
    </p:spTree>
  </p:cSld>
  <p:clrMapOvr>
    <a:masterClrMapping/>
  </p:clrMapOvr>
  <p:transition>
    <p:newsflash/>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A112D856-A71C-496D-ADDF-6BF25F708EB9}" type="datetimeFigureOut">
              <a:rPr lang="fr-FR" smtClean="0"/>
              <a:pPr/>
              <a:t>21/07/2013</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7EFF007E-B262-4C16-829A-93FF4312BE75}" type="slidenum">
              <a:rPr lang="fr-FR" smtClean="0"/>
              <a:pPr/>
              <a:t>‹N°›</a:t>
            </a:fld>
            <a:endParaRPr lang="fr-FR" dirty="0"/>
          </a:p>
        </p:txBody>
      </p:sp>
    </p:spTree>
  </p:cSld>
  <p:clrMapOvr>
    <a:masterClrMapping/>
  </p:clrMapOvr>
  <p:transition>
    <p:newsflash/>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A112D856-A71C-496D-ADDF-6BF25F708EB9}" type="datetimeFigureOut">
              <a:rPr lang="fr-FR" smtClean="0"/>
              <a:pPr/>
              <a:t>21/07/2013</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7EFF007E-B262-4C16-829A-93FF4312BE75}" type="slidenum">
              <a:rPr lang="fr-FR" smtClean="0"/>
              <a:pPr/>
              <a:t>‹N°›</a:t>
            </a:fld>
            <a:endParaRPr lang="fr-FR" dirty="0"/>
          </a:p>
        </p:txBody>
      </p:sp>
    </p:spTree>
  </p:cSld>
  <p:clrMapOvr>
    <a:masterClrMapping/>
  </p:clrMapOvr>
  <p:transition>
    <p:newsflash/>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tIns="45720" anchor="b"/>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A112D856-A71C-496D-ADDF-6BF25F708EB9}" type="datetimeFigureOut">
              <a:rPr lang="fr-FR" smtClean="0"/>
              <a:pPr/>
              <a:t>21/07/2013</a:t>
            </a:fld>
            <a:endParaRPr lang="fr-FR" dirty="0"/>
          </a:p>
        </p:txBody>
      </p:sp>
      <p:sp>
        <p:nvSpPr>
          <p:cNvPr id="8" name="Espace réservé du pied de page 7"/>
          <p:cNvSpPr>
            <a:spLocks noGrp="1"/>
          </p:cNvSpPr>
          <p:nvPr>
            <p:ph type="ftr" sz="quarter" idx="11"/>
          </p:nvPr>
        </p:nvSpPr>
        <p:spPr/>
        <p:txBody>
          <a:bodyPr/>
          <a:lstStyle/>
          <a:p>
            <a:endParaRPr lang="fr-FR" dirty="0"/>
          </a:p>
        </p:txBody>
      </p:sp>
      <p:sp>
        <p:nvSpPr>
          <p:cNvPr id="9" name="Espace réservé du numéro de diapositive 8"/>
          <p:cNvSpPr>
            <a:spLocks noGrp="1"/>
          </p:cNvSpPr>
          <p:nvPr>
            <p:ph type="sldNum" sz="quarter" idx="12"/>
          </p:nvPr>
        </p:nvSpPr>
        <p:spPr/>
        <p:txBody>
          <a:bodyPr/>
          <a:lstStyle/>
          <a:p>
            <a:fld id="{7EFF007E-B262-4C16-829A-93FF4312BE75}" type="slidenum">
              <a:rPr lang="fr-FR" smtClean="0"/>
              <a:pPr/>
              <a:t>‹N°›</a:t>
            </a:fld>
            <a:endParaRPr lang="fr-FR" dirty="0"/>
          </a:p>
        </p:txBody>
      </p:sp>
    </p:spTree>
  </p:cSld>
  <p:clrMapOvr>
    <a:masterClrMapping/>
  </p:clrMapOvr>
  <p:transition>
    <p:newsflash/>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A112D856-A71C-496D-ADDF-6BF25F708EB9}" type="datetimeFigureOut">
              <a:rPr lang="fr-FR" smtClean="0"/>
              <a:pPr/>
              <a:t>21/07/2013</a:t>
            </a:fld>
            <a:endParaRPr lang="fr-FR" dirty="0"/>
          </a:p>
        </p:txBody>
      </p:sp>
      <p:sp>
        <p:nvSpPr>
          <p:cNvPr id="4" name="Espace réservé du pied de page 3"/>
          <p:cNvSpPr>
            <a:spLocks noGrp="1"/>
          </p:cNvSpPr>
          <p:nvPr>
            <p:ph type="ftr" sz="quarter" idx="11"/>
          </p:nvPr>
        </p:nvSpPr>
        <p:spPr/>
        <p:txBody>
          <a:bodyPr/>
          <a:lstStyle/>
          <a:p>
            <a:endParaRPr lang="fr-FR" dirty="0"/>
          </a:p>
        </p:txBody>
      </p:sp>
      <p:sp>
        <p:nvSpPr>
          <p:cNvPr id="5" name="Espace réservé du numéro de diapositive 4"/>
          <p:cNvSpPr>
            <a:spLocks noGrp="1"/>
          </p:cNvSpPr>
          <p:nvPr>
            <p:ph type="sldNum" sz="quarter" idx="12"/>
          </p:nvPr>
        </p:nvSpPr>
        <p:spPr/>
        <p:txBody>
          <a:bodyPr/>
          <a:lstStyle/>
          <a:p>
            <a:fld id="{7EFF007E-B262-4C16-829A-93FF4312BE75}" type="slidenum">
              <a:rPr lang="fr-FR" smtClean="0"/>
              <a:pPr/>
              <a:t>‹N°›</a:t>
            </a:fld>
            <a:endParaRPr lang="fr-FR" dirty="0"/>
          </a:p>
        </p:txBody>
      </p:sp>
    </p:spTree>
  </p:cSld>
  <p:clrMapOvr>
    <a:masterClrMapping/>
  </p:clrMapOvr>
  <p:transition>
    <p:newsflash/>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112D856-A71C-496D-ADDF-6BF25F708EB9}" type="datetimeFigureOut">
              <a:rPr lang="fr-FR" smtClean="0"/>
              <a:pPr/>
              <a:t>21/07/2013</a:t>
            </a:fld>
            <a:endParaRPr lang="fr-FR" dirty="0"/>
          </a:p>
        </p:txBody>
      </p:sp>
      <p:sp>
        <p:nvSpPr>
          <p:cNvPr id="3" name="Espace réservé du pied de page 2"/>
          <p:cNvSpPr>
            <a:spLocks noGrp="1"/>
          </p:cNvSpPr>
          <p:nvPr>
            <p:ph type="ftr" sz="quarter" idx="11"/>
          </p:nvPr>
        </p:nvSpPr>
        <p:spPr/>
        <p:txBody>
          <a:bodyPr/>
          <a:lstStyle/>
          <a:p>
            <a:endParaRPr lang="fr-FR" dirty="0"/>
          </a:p>
        </p:txBody>
      </p:sp>
      <p:sp>
        <p:nvSpPr>
          <p:cNvPr id="4" name="Espace réservé du numéro de diapositive 3"/>
          <p:cNvSpPr>
            <a:spLocks noGrp="1"/>
          </p:cNvSpPr>
          <p:nvPr>
            <p:ph type="sldNum" sz="quarter" idx="12"/>
          </p:nvPr>
        </p:nvSpPr>
        <p:spPr/>
        <p:txBody>
          <a:bodyPr/>
          <a:lstStyle/>
          <a:p>
            <a:fld id="{7EFF007E-B262-4C16-829A-93FF4312BE75}" type="slidenum">
              <a:rPr lang="fr-FR" smtClean="0"/>
              <a:pPr/>
              <a:t>‹N°›</a:t>
            </a:fld>
            <a:endParaRPr lang="fr-FR" dirty="0"/>
          </a:p>
        </p:txBody>
      </p:sp>
    </p:spTree>
  </p:cSld>
  <p:clrMapOvr>
    <a:masterClrMapping/>
  </p:clrMapOvr>
  <p:transition>
    <p:newsflash/>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A112D856-A71C-496D-ADDF-6BF25F708EB9}" type="datetimeFigureOut">
              <a:rPr lang="fr-FR" smtClean="0"/>
              <a:pPr/>
              <a:t>21/07/2013</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7EFF007E-B262-4C16-829A-93FF4312BE75}" type="slidenum">
              <a:rPr lang="fr-FR" smtClean="0"/>
              <a:pPr/>
              <a:t>‹N°›</a:t>
            </a:fld>
            <a:endParaRPr lang="fr-FR" dirty="0"/>
          </a:p>
        </p:txBody>
      </p:sp>
    </p:spTree>
  </p:cSld>
  <p:clrMapOvr>
    <a:masterClrMapping/>
  </p:clrMapOvr>
  <p:transition>
    <p:newsflash/>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Rogner et arrondir un rectangle à un seul coin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Triangle rect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r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fr-FR" smtClean="0"/>
              <a:t>Cliquez pour modifier le style du titre</a:t>
            </a:r>
            <a:endParaRPr kumimoji="0" lang="en-US"/>
          </a:p>
        </p:txBody>
      </p:sp>
      <p:sp>
        <p:nvSpPr>
          <p:cNvPr id="4" name="Espace réservé du texte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A112D856-A71C-496D-ADDF-6BF25F708EB9}" type="datetimeFigureOut">
              <a:rPr lang="fr-FR" smtClean="0"/>
              <a:pPr/>
              <a:t>21/07/2013</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a:xfrm>
            <a:off x="8077200" y="6356350"/>
            <a:ext cx="609600" cy="365125"/>
          </a:xfrm>
        </p:spPr>
        <p:txBody>
          <a:bodyPr/>
          <a:lstStyle/>
          <a:p>
            <a:fld id="{7EFF007E-B262-4C16-829A-93FF4312BE75}" type="slidenum">
              <a:rPr lang="fr-FR" smtClean="0"/>
              <a:pPr/>
              <a:t>‹N°›</a:t>
            </a:fld>
            <a:endParaRPr lang="fr-FR" dirty="0"/>
          </a:p>
        </p:txBody>
      </p:sp>
      <p:sp>
        <p:nvSpPr>
          <p:cNvPr id="3" name="Espace réservé pour une imag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fr-FR" dirty="0" smtClean="0"/>
              <a:t>Cliquez sur l'icône pour ajouter une image</a:t>
            </a:r>
            <a:endParaRPr kumimoji="0" lang="en-US" dirty="0"/>
          </a:p>
        </p:txBody>
      </p:sp>
      <p:sp>
        <p:nvSpPr>
          <p:cNvPr id="10" name="Forme libre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orme libre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transition>
    <p:newsflash/>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112D856-A71C-496D-ADDF-6BF25F708EB9}" type="datetimeFigureOut">
              <a:rPr lang="fr-FR" smtClean="0"/>
              <a:pPr/>
              <a:t>21/07/2013</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7EFF007E-B262-4C16-829A-93FF4312BE75}" type="slidenum">
              <a:rPr lang="fr-FR" smtClean="0"/>
              <a:pPr/>
              <a:t>‹N°›</a:t>
            </a:fld>
            <a:endParaRPr lang="fr-FR" dirty="0"/>
          </a:p>
        </p:txBody>
      </p:sp>
    </p:spTree>
  </p:cSld>
  <p:clrMapOvr>
    <a:masterClrMapping/>
  </p:clrMapOvr>
  <p:transition>
    <p:newsflash/>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914401"/>
            <a:ext cx="2057400" cy="5211763"/>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914401"/>
            <a:ext cx="6019800" cy="5211763"/>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112D856-A71C-496D-ADDF-6BF25F708EB9}" type="datetimeFigureOut">
              <a:rPr lang="fr-FR" smtClean="0"/>
              <a:pPr/>
              <a:t>21/07/2013</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7EFF007E-B262-4C16-829A-93FF4312BE75}" type="slidenum">
              <a:rPr lang="fr-FR" smtClean="0"/>
              <a:pPr/>
              <a:t>‹N°›</a:t>
            </a:fld>
            <a:endParaRPr lang="fr-FR" dirty="0"/>
          </a:p>
        </p:txBody>
      </p:sp>
    </p:spTree>
  </p:cSld>
  <p:clrMapOvr>
    <a:masterClrMapping/>
  </p:clrMapOvr>
  <p:transition>
    <p:newsfla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orme libre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orme libre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Espace réservé du titre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fr-FR" smtClean="0"/>
              <a:t>Cliquez pour modifier le style du titre</a:t>
            </a:r>
            <a:endParaRPr kumimoji="0" lang="en-US"/>
          </a:p>
        </p:txBody>
      </p:sp>
      <p:sp>
        <p:nvSpPr>
          <p:cNvPr id="30" name="Espace réservé du texte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112D856-A71C-496D-ADDF-6BF25F708EB9}" type="datetimeFigureOut">
              <a:rPr lang="fr-FR" smtClean="0"/>
              <a:pPr/>
              <a:t>21/07/2013</a:t>
            </a:fld>
            <a:endParaRPr lang="fr-FR" dirty="0"/>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fr-FR" dirty="0"/>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EFF007E-B262-4C16-829A-93FF4312BE75}" type="slidenum">
              <a:rPr lang="fr-FR" smtClean="0"/>
              <a:pPr/>
              <a:t>‹N°›</a:t>
            </a:fld>
            <a:endParaRPr lang="fr-FR" dirty="0"/>
          </a:p>
        </p:txBody>
      </p:sp>
      <p:grpSp>
        <p:nvGrpSpPr>
          <p:cNvPr id="2" name="Groupe 1"/>
          <p:cNvGrpSpPr/>
          <p:nvPr/>
        </p:nvGrpSpPr>
        <p:grpSpPr>
          <a:xfrm>
            <a:off x="-19017" y="202408"/>
            <a:ext cx="9180548" cy="649224"/>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ransition>
    <p:newsflash/>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7.xml"/><Relationship Id="rId4" Type="http://schemas.openxmlformats.org/officeDocument/2006/relationships/image" Target="../media/image72.png"/></Relationships>
</file>

<file path=ppt/slides/_rels/slide6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7.xml"/><Relationship Id="rId4" Type="http://schemas.openxmlformats.org/officeDocument/2006/relationships/image" Target="../media/image77.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83.w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
        <p:nvSpPr>
          <p:cNvPr id="4" name="ZoneTexte 3"/>
          <p:cNvSpPr txBox="1"/>
          <p:nvPr/>
        </p:nvSpPr>
        <p:spPr>
          <a:xfrm>
            <a:off x="285722" y="500042"/>
            <a:ext cx="8429684" cy="1631216"/>
          </a:xfrm>
          <a:prstGeom prst="rect">
            <a:avLst/>
          </a:prstGeom>
          <a:noFill/>
        </p:spPr>
        <p:txBody>
          <a:bodyPr wrap="square" rtlCol="0">
            <a:spAutoFit/>
          </a:bodyPr>
          <a:lstStyle/>
          <a:p>
            <a:pPr algn="ctr"/>
            <a:r>
              <a:rPr lang="ar-DZ" sz="2000" b="1" dirty="0" smtClean="0">
                <a:solidFill>
                  <a:srgbClr val="00B0F0"/>
                </a:solidFill>
                <a:latin typeface="Times New Roman" pitchFamily="18" charset="0"/>
                <a:cs typeface="Times New Roman" pitchFamily="18" charset="0"/>
              </a:rPr>
              <a:t>الجمهورية الجزائرية الديمقراطية الشعبية</a:t>
            </a:r>
          </a:p>
          <a:p>
            <a:pPr algn="ctr"/>
            <a:r>
              <a:rPr lang="ar-DZ" sz="2000" b="1" dirty="0" smtClean="0">
                <a:solidFill>
                  <a:srgbClr val="00B0F0"/>
                </a:solidFill>
                <a:latin typeface="Times New Roman" pitchFamily="18" charset="0"/>
                <a:cs typeface="Times New Roman" pitchFamily="18" charset="0"/>
              </a:rPr>
              <a:t>وزارة التعليم العالي و البحث العلمي</a:t>
            </a:r>
          </a:p>
          <a:p>
            <a:pPr algn="ctr"/>
            <a:r>
              <a:rPr lang="ar-DZ" sz="2000" b="1" dirty="0" smtClean="0">
                <a:solidFill>
                  <a:srgbClr val="00B0F0"/>
                </a:solidFill>
                <a:latin typeface="Times New Roman" pitchFamily="18" charset="0"/>
                <a:cs typeface="Times New Roman" pitchFamily="18" charset="0"/>
              </a:rPr>
              <a:t>جامعة منتوري –قسنطينة</a:t>
            </a:r>
            <a:r>
              <a:rPr lang="ar-DZ" sz="2000" b="1" dirty="0">
                <a:solidFill>
                  <a:srgbClr val="00B0F0"/>
                </a:solidFill>
                <a:latin typeface="Times New Roman" pitchFamily="18" charset="0"/>
                <a:cs typeface="Times New Roman" pitchFamily="18" charset="0"/>
              </a:rPr>
              <a:t> </a:t>
            </a:r>
            <a:r>
              <a:rPr lang="ar-DZ" sz="2000" b="1" dirty="0" smtClean="0">
                <a:solidFill>
                  <a:srgbClr val="00B0F0"/>
                </a:solidFill>
                <a:latin typeface="Times New Roman" pitchFamily="18" charset="0"/>
                <a:cs typeface="Times New Roman" pitchFamily="18" charset="0"/>
              </a:rPr>
              <a:t>–</a:t>
            </a:r>
          </a:p>
          <a:p>
            <a:pPr algn="ctr"/>
            <a:r>
              <a:rPr lang="ar-DZ" sz="2000" b="1" dirty="0" smtClean="0">
                <a:solidFill>
                  <a:srgbClr val="00B0F0"/>
                </a:solidFill>
                <a:latin typeface="Times New Roman" pitchFamily="18" charset="0"/>
                <a:cs typeface="Times New Roman" pitchFamily="18" charset="0"/>
              </a:rPr>
              <a:t>كلية العلوم الانسانية و الاجتماعية</a:t>
            </a:r>
            <a:endParaRPr lang="fr-FR" sz="2000" b="1" dirty="0" smtClean="0">
              <a:solidFill>
                <a:srgbClr val="00B0F0"/>
              </a:solidFill>
              <a:latin typeface="Times New Roman" pitchFamily="18" charset="0"/>
              <a:cs typeface="Times New Roman" pitchFamily="18" charset="0"/>
            </a:endParaRPr>
          </a:p>
          <a:p>
            <a:pPr algn="ctr"/>
            <a:r>
              <a:rPr lang="ar-DZ" sz="2000" b="1" dirty="0" smtClean="0">
                <a:solidFill>
                  <a:srgbClr val="00B0F0"/>
                </a:solidFill>
                <a:latin typeface="Times New Roman" pitchFamily="18" charset="0"/>
                <a:cs typeface="Times New Roman" pitchFamily="18" charset="0"/>
              </a:rPr>
              <a:t>قسم علم المكتبات</a:t>
            </a:r>
          </a:p>
        </p:txBody>
      </p:sp>
      <p:sp>
        <p:nvSpPr>
          <p:cNvPr id="5" name="ZoneTexte 4"/>
          <p:cNvSpPr txBox="1"/>
          <p:nvPr/>
        </p:nvSpPr>
        <p:spPr>
          <a:xfrm>
            <a:off x="6143638" y="2285992"/>
            <a:ext cx="2428892" cy="707886"/>
          </a:xfrm>
          <a:prstGeom prst="rect">
            <a:avLst/>
          </a:prstGeom>
          <a:noFill/>
        </p:spPr>
        <p:txBody>
          <a:bodyPr wrap="square" rtlCol="0">
            <a:spAutoFit/>
          </a:bodyPr>
          <a:lstStyle/>
          <a:p>
            <a:pPr algn="ctr"/>
            <a:r>
              <a:rPr lang="ar-DZ" sz="2000" b="1" dirty="0" smtClean="0">
                <a:solidFill>
                  <a:srgbClr val="00B0F0"/>
                </a:solidFill>
                <a:latin typeface="Times New Roman" pitchFamily="18" charset="0"/>
                <a:cs typeface="Times New Roman" pitchFamily="18" charset="0"/>
              </a:rPr>
              <a:t>مقياس:أتمتة  </a:t>
            </a:r>
            <a:r>
              <a:rPr lang="ar-DZ" sz="2000" b="1" dirty="0">
                <a:solidFill>
                  <a:srgbClr val="00B0F0"/>
                </a:solidFill>
                <a:latin typeface="Times New Roman" pitchFamily="18" charset="0"/>
                <a:cs typeface="Times New Roman" pitchFamily="18" charset="0"/>
              </a:rPr>
              <a:t>المؤسسات</a:t>
            </a:r>
            <a:r>
              <a:rPr lang="ar-DZ" sz="2000" b="1" dirty="0" smtClean="0">
                <a:solidFill>
                  <a:srgbClr val="00B0F0"/>
                </a:solidFill>
                <a:latin typeface="Times New Roman" pitchFamily="18" charset="0"/>
                <a:cs typeface="Times New Roman" pitchFamily="18" charset="0"/>
              </a:rPr>
              <a:t> </a:t>
            </a:r>
            <a:r>
              <a:rPr lang="ar-DZ" sz="2000" b="1" dirty="0">
                <a:solidFill>
                  <a:srgbClr val="00B0F0"/>
                </a:solidFill>
                <a:latin typeface="Times New Roman" pitchFamily="18" charset="0"/>
                <a:cs typeface="Times New Roman" pitchFamily="18" charset="0"/>
              </a:rPr>
              <a:t>التوثيقية</a:t>
            </a:r>
            <a:endParaRPr lang="fr-FR" sz="2000" b="1" dirty="0">
              <a:solidFill>
                <a:srgbClr val="00B0F0"/>
              </a:solidFill>
              <a:latin typeface="Times New Roman" pitchFamily="18" charset="0"/>
              <a:cs typeface="Times New Roman" pitchFamily="18" charset="0"/>
            </a:endParaRPr>
          </a:p>
        </p:txBody>
      </p:sp>
      <p:sp>
        <p:nvSpPr>
          <p:cNvPr id="6" name="ZoneTexte 5"/>
          <p:cNvSpPr txBox="1"/>
          <p:nvPr/>
        </p:nvSpPr>
        <p:spPr>
          <a:xfrm>
            <a:off x="-214347" y="2428870"/>
            <a:ext cx="3428992" cy="707886"/>
          </a:xfrm>
          <a:prstGeom prst="rect">
            <a:avLst/>
          </a:prstGeom>
          <a:noFill/>
        </p:spPr>
        <p:txBody>
          <a:bodyPr wrap="square" rtlCol="0">
            <a:spAutoFit/>
          </a:bodyPr>
          <a:lstStyle/>
          <a:p>
            <a:pPr algn="r"/>
            <a:r>
              <a:rPr lang="ar-DZ" sz="2000" b="1" dirty="0">
                <a:solidFill>
                  <a:srgbClr val="00B0F0"/>
                </a:solidFill>
                <a:latin typeface="Times New Roman" pitchFamily="18" charset="0"/>
                <a:cs typeface="Times New Roman" pitchFamily="18" charset="0"/>
              </a:rPr>
              <a:t>الفوج:الثاني</a:t>
            </a:r>
          </a:p>
          <a:p>
            <a:pPr algn="r"/>
            <a:r>
              <a:rPr lang="ar-DZ" sz="2000" b="1" dirty="0">
                <a:solidFill>
                  <a:srgbClr val="00B0F0"/>
                </a:solidFill>
                <a:latin typeface="Times New Roman" pitchFamily="18" charset="0"/>
                <a:cs typeface="Times New Roman" pitchFamily="18" charset="0"/>
              </a:rPr>
              <a:t>تخصص</a:t>
            </a:r>
            <a:r>
              <a:rPr lang="ar-DZ" sz="2000" b="1" dirty="0" smtClean="0">
                <a:solidFill>
                  <a:srgbClr val="00B0F0"/>
                </a:solidFill>
                <a:latin typeface="Times New Roman" pitchFamily="18" charset="0"/>
                <a:cs typeface="Times New Roman" pitchFamily="18" charset="0"/>
              </a:rPr>
              <a:t> </a:t>
            </a:r>
            <a:r>
              <a:rPr lang="ar-DZ" sz="2000" b="1" dirty="0">
                <a:solidFill>
                  <a:srgbClr val="00B0F0"/>
                </a:solidFill>
                <a:latin typeface="Times New Roman" pitchFamily="18" charset="0"/>
                <a:cs typeface="Times New Roman" pitchFamily="18" charset="0"/>
              </a:rPr>
              <a:t>مكتبات و مراكز المعلومات</a:t>
            </a:r>
            <a:endParaRPr lang="fr-FR" sz="2000" b="1" dirty="0">
              <a:solidFill>
                <a:srgbClr val="00B0F0"/>
              </a:solidFill>
              <a:latin typeface="Times New Roman" pitchFamily="18" charset="0"/>
              <a:cs typeface="Times New Roman" pitchFamily="18" charset="0"/>
            </a:endParaRPr>
          </a:p>
        </p:txBody>
      </p:sp>
      <p:sp>
        <p:nvSpPr>
          <p:cNvPr id="9" name="ZoneTexte 8"/>
          <p:cNvSpPr txBox="1"/>
          <p:nvPr/>
        </p:nvSpPr>
        <p:spPr>
          <a:xfrm>
            <a:off x="2643174" y="6072206"/>
            <a:ext cx="3857652" cy="400110"/>
          </a:xfrm>
          <a:prstGeom prst="rect">
            <a:avLst/>
          </a:prstGeom>
          <a:noFill/>
        </p:spPr>
        <p:txBody>
          <a:bodyPr wrap="square" rtlCol="0">
            <a:spAutoFit/>
          </a:bodyPr>
          <a:lstStyle/>
          <a:p>
            <a:pPr algn="ctr"/>
            <a:r>
              <a:rPr lang="ar-DZ" sz="2000" b="1" dirty="0" smtClean="0">
                <a:solidFill>
                  <a:srgbClr val="00B0F0"/>
                </a:solidFill>
                <a:latin typeface="Times New Roman" pitchFamily="18" charset="0"/>
                <a:cs typeface="Times New Roman" pitchFamily="18" charset="0"/>
              </a:rPr>
              <a:t>السنة الجامعية:2010/2011</a:t>
            </a:r>
            <a:endParaRPr lang="fr-FR" sz="2000" b="1" dirty="0" smtClean="0">
              <a:solidFill>
                <a:srgbClr val="00B0F0"/>
              </a:solidFill>
              <a:latin typeface="Times New Roman" pitchFamily="18" charset="0"/>
              <a:cs typeface="Times New Roman" pitchFamily="18" charset="0"/>
            </a:endParaRPr>
          </a:p>
        </p:txBody>
      </p:sp>
      <p:sp>
        <p:nvSpPr>
          <p:cNvPr id="12" name="Rectangle à coins arrondis 11"/>
          <p:cNvSpPr/>
          <p:nvPr/>
        </p:nvSpPr>
        <p:spPr>
          <a:xfrm>
            <a:off x="2000232" y="3143248"/>
            <a:ext cx="4857784" cy="1357322"/>
          </a:xfrm>
          <a:prstGeom prst="roundRect">
            <a:avLst/>
          </a:prstGeom>
          <a:ln/>
        </p:spPr>
        <p:style>
          <a:lnRef idx="0">
            <a:schemeClr val="dk1"/>
          </a:lnRef>
          <a:fillRef idx="3">
            <a:schemeClr val="dk1"/>
          </a:fillRef>
          <a:effectRef idx="3">
            <a:schemeClr val="dk1"/>
          </a:effectRef>
          <a:fontRef idx="minor">
            <a:schemeClr val="lt1"/>
          </a:fontRef>
        </p:style>
        <p:txBody>
          <a:bodyPr rtlCol="0" anchor="ctr"/>
          <a:lstStyle/>
          <a:p>
            <a:pPr algn="ctr"/>
            <a:r>
              <a:rPr lang="ar-DZ" sz="3600" b="1" dirty="0" smtClean="0">
                <a:solidFill>
                  <a:srgbClr val="FFC000"/>
                </a:solidFill>
                <a:cs typeface="Andalus" pitchFamily="2" charset="-78"/>
              </a:rPr>
              <a:t>النظام المقنن لتسيير المكتبات</a:t>
            </a:r>
          </a:p>
          <a:p>
            <a:pPr algn="ctr"/>
            <a:r>
              <a:rPr lang="fr-FR" sz="3600" b="1" dirty="0" smtClean="0">
                <a:solidFill>
                  <a:srgbClr val="FFC000"/>
                </a:solidFill>
                <a:cs typeface="Andalus" pitchFamily="2" charset="-78"/>
              </a:rPr>
              <a:t>SYNGEB</a:t>
            </a:r>
          </a:p>
        </p:txBody>
      </p:sp>
    </p:spTree>
  </p:cSld>
  <p:clrMapOvr>
    <a:masterClrMapping/>
  </p:clrMapOvr>
  <p:transition>
    <p:newsfla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642910" y="214290"/>
            <a:ext cx="7215238" cy="4770537"/>
          </a:xfrm>
          <a:prstGeom prst="rect">
            <a:avLst/>
          </a:prstGeom>
          <a:noFill/>
        </p:spPr>
        <p:txBody>
          <a:bodyPr wrap="square" rtlCol="0">
            <a:spAutoFit/>
          </a:bodyPr>
          <a:lstStyle/>
          <a:p>
            <a:pPr algn="ctr" rtl="1"/>
            <a:r>
              <a:rPr lang="ar-DZ" sz="4400" dirty="0" smtClean="0">
                <a:solidFill>
                  <a:srgbClr val="FF0000"/>
                </a:solidFill>
              </a:rPr>
              <a:t>خطة البحث</a:t>
            </a:r>
          </a:p>
          <a:p>
            <a:pPr algn="r" rtl="1"/>
            <a:r>
              <a:rPr lang="ar-DZ" sz="3200" dirty="0" smtClean="0"/>
              <a:t>مقدمـــــــــــة</a:t>
            </a:r>
          </a:p>
          <a:p>
            <a:pPr algn="r" rtl="1"/>
            <a:r>
              <a:rPr lang="ar-DZ" sz="2800" dirty="0" smtClean="0">
                <a:solidFill>
                  <a:schemeClr val="accent1"/>
                </a:solidFill>
              </a:rPr>
              <a:t>1</a:t>
            </a:r>
            <a:r>
              <a:rPr lang="ar-DZ" sz="2400" dirty="0" smtClean="0"/>
              <a:t>- </a:t>
            </a:r>
            <a:r>
              <a:rPr lang="ar-DZ" sz="2800" dirty="0" smtClean="0">
                <a:solidFill>
                  <a:schemeClr val="accent1"/>
                </a:solidFill>
              </a:rPr>
              <a:t>المبحث الأول</a:t>
            </a:r>
            <a:r>
              <a:rPr lang="ar-DZ" sz="2400" dirty="0" smtClean="0"/>
              <a:t>:مدخل مفاهيمي حول نظام</a:t>
            </a:r>
            <a:r>
              <a:rPr lang="fr-FR" sz="2400" dirty="0" smtClean="0"/>
              <a:t>syngeb </a:t>
            </a:r>
          </a:p>
          <a:p>
            <a:pPr algn="r" rtl="1"/>
            <a:r>
              <a:rPr lang="ar-DZ" sz="2800" dirty="0" smtClean="0">
                <a:solidFill>
                  <a:schemeClr val="accent1"/>
                </a:solidFill>
              </a:rPr>
              <a:t>2-المبحث الثاني</a:t>
            </a:r>
            <a:r>
              <a:rPr lang="ar-DZ" sz="2400" dirty="0" smtClean="0"/>
              <a:t>:وحدة التزويد</a:t>
            </a:r>
          </a:p>
          <a:p>
            <a:pPr algn="r" rtl="1"/>
            <a:r>
              <a:rPr lang="ar-DZ" sz="2800" dirty="0" smtClean="0">
                <a:solidFill>
                  <a:schemeClr val="accent1"/>
                </a:solidFill>
              </a:rPr>
              <a:t>3-المبحث الثالث</a:t>
            </a:r>
            <a:r>
              <a:rPr lang="ar-DZ" sz="2400" dirty="0" smtClean="0"/>
              <a:t>:وحدة الفهرسة</a:t>
            </a:r>
          </a:p>
          <a:p>
            <a:pPr algn="r" rtl="1"/>
            <a:r>
              <a:rPr lang="ar-DZ" sz="2800" dirty="0" smtClean="0">
                <a:solidFill>
                  <a:schemeClr val="accent1"/>
                </a:solidFill>
              </a:rPr>
              <a:t>4-المبحث الرابع</a:t>
            </a:r>
            <a:r>
              <a:rPr lang="ar-DZ" sz="2400" dirty="0" smtClean="0"/>
              <a:t>:وحدة قوائم الإسناد</a:t>
            </a:r>
          </a:p>
          <a:p>
            <a:pPr algn="r" rtl="1"/>
            <a:r>
              <a:rPr lang="ar-DZ" sz="2800" dirty="0" smtClean="0">
                <a:solidFill>
                  <a:schemeClr val="accent1"/>
                </a:solidFill>
              </a:rPr>
              <a:t>5-المبحث الخامس</a:t>
            </a:r>
            <a:r>
              <a:rPr lang="ar-DZ" sz="2400" dirty="0" smtClean="0"/>
              <a:t>:وحدة الإعارة</a:t>
            </a:r>
          </a:p>
          <a:p>
            <a:pPr algn="r" rtl="1"/>
            <a:r>
              <a:rPr lang="ar-DZ" sz="2800" dirty="0" smtClean="0">
                <a:solidFill>
                  <a:schemeClr val="accent1"/>
                </a:solidFill>
              </a:rPr>
              <a:t>6-المبحث السادس</a:t>
            </a:r>
            <a:r>
              <a:rPr lang="ar-DZ" sz="2400" dirty="0" smtClean="0"/>
              <a:t>:وحدة الإدارة</a:t>
            </a:r>
          </a:p>
          <a:p>
            <a:pPr algn="r" rtl="1"/>
            <a:r>
              <a:rPr lang="ar-DZ" sz="2800" dirty="0" smtClean="0">
                <a:solidFill>
                  <a:schemeClr val="accent1"/>
                </a:solidFill>
              </a:rPr>
              <a:t>7-المبحث السابع</a:t>
            </a:r>
            <a:r>
              <a:rPr lang="ar-DZ" sz="2400" dirty="0" smtClean="0"/>
              <a:t>:وحدة البحث</a:t>
            </a:r>
          </a:p>
          <a:p>
            <a:pPr algn="r" rtl="1"/>
            <a:r>
              <a:rPr lang="ar-DZ" sz="3200" dirty="0" smtClean="0"/>
              <a:t>خاتمة</a:t>
            </a:r>
            <a:endParaRPr lang="fr-FR" sz="3200" dirty="0"/>
          </a:p>
        </p:txBody>
      </p:sp>
    </p:spTree>
  </p:cSld>
  <p:clrMapOvr>
    <a:masterClrMapping/>
  </p:clrMapOvr>
  <p:transition>
    <p:newsflash/>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5355312"/>
          </a:xfrm>
          <a:prstGeom prst="rect">
            <a:avLst/>
          </a:prstGeom>
        </p:spPr>
        <p:txBody>
          <a:bodyPr wrap="square">
            <a:spAutoFit/>
          </a:bodyPr>
          <a:lstStyle/>
          <a:p>
            <a:pPr algn="ctr"/>
            <a:r>
              <a:rPr lang="ar-DZ" sz="5400" dirty="0" smtClean="0">
                <a:solidFill>
                  <a:srgbClr val="FF0000"/>
                </a:solidFill>
                <a:latin typeface="Times New Roman" pitchFamily="18" charset="0"/>
                <a:cs typeface="Times New Roman" pitchFamily="18" charset="0"/>
              </a:rPr>
              <a:t>مقدمـة</a:t>
            </a:r>
            <a:endParaRPr lang="ar-DZ" sz="5400" dirty="0">
              <a:solidFill>
                <a:srgbClr val="FF0000"/>
              </a:solidFill>
              <a:latin typeface="Times New Roman" pitchFamily="18" charset="0"/>
              <a:cs typeface="Times New Roman" pitchFamily="18" charset="0"/>
            </a:endParaRPr>
          </a:p>
          <a:p>
            <a:pPr algn="ctr" rtl="1"/>
            <a:r>
              <a:rPr lang="ar-DZ" sz="3600" b="1" dirty="0" smtClean="0">
                <a:latin typeface="Times New Roman" pitchFamily="18" charset="0"/>
                <a:cs typeface="Times New Roman" pitchFamily="18" charset="0"/>
              </a:rPr>
              <a:t>يعد نظام </a:t>
            </a:r>
            <a:r>
              <a:rPr lang="fr-FR" sz="3600" b="1" dirty="0" smtClean="0">
                <a:latin typeface="Times New Roman" pitchFamily="18" charset="0"/>
                <a:cs typeface="Times New Roman" pitchFamily="18" charset="0"/>
              </a:rPr>
              <a:t>SYNGEB</a:t>
            </a:r>
            <a:r>
              <a:rPr lang="ar-DZ" sz="3600" b="1" dirty="0" smtClean="0">
                <a:latin typeface="Times New Roman" pitchFamily="18" charset="0"/>
                <a:cs typeface="Times New Roman" pitchFamily="18" charset="0"/>
              </a:rPr>
              <a:t>   </a:t>
            </a:r>
            <a:r>
              <a:rPr lang="ar-DZ" sz="3600" dirty="0" smtClean="0">
                <a:latin typeface="Times New Roman" pitchFamily="18" charset="0"/>
                <a:cs typeface="Times New Roman" pitchFamily="18" charset="0"/>
              </a:rPr>
              <a:t>من </a:t>
            </a:r>
            <a:r>
              <a:rPr lang="ar-DZ" sz="3600" dirty="0">
                <a:latin typeface="Times New Roman" pitchFamily="18" charset="0"/>
                <a:cs typeface="Times New Roman" pitchFamily="18" charset="0"/>
              </a:rPr>
              <a:t>البرمجيات المتكاملة و المتطورة القادرة علي التحكم في مختلف أنواع الوثائق ( الكتب, </a:t>
            </a:r>
            <a:endParaRPr lang="ar-DZ" sz="3600" b="1" dirty="0">
              <a:latin typeface="Times New Roman" pitchFamily="18" charset="0"/>
              <a:cs typeface="Times New Roman" pitchFamily="18" charset="0"/>
            </a:endParaRPr>
          </a:p>
          <a:p>
            <a:pPr algn="ctr" rtl="1"/>
            <a:r>
              <a:rPr lang="fr-FR" sz="3600" dirty="0" smtClean="0">
                <a:latin typeface="Times New Roman" pitchFamily="18" charset="0"/>
                <a:cs typeface="Times New Roman" pitchFamily="18" charset="0"/>
              </a:rPr>
              <a:t>، </a:t>
            </a:r>
            <a:r>
              <a:rPr lang="ar-DZ" sz="3600" dirty="0">
                <a:latin typeface="Times New Roman" pitchFamily="18" charset="0"/>
                <a:cs typeface="Times New Roman" pitchFamily="18" charset="0"/>
              </a:rPr>
              <a:t>أطروحات , دوريات و الوثائق الغير الكتب )، وذلك وفقا للمعايير الدولية (</a:t>
            </a:r>
            <a:r>
              <a:rPr lang="ar-DZ" sz="3600" dirty="0" smtClean="0">
                <a:latin typeface="Times New Roman" pitchFamily="18" charset="0"/>
                <a:cs typeface="Times New Roman" pitchFamily="18" charset="0"/>
              </a:rPr>
              <a:t>ردمك</a:t>
            </a:r>
            <a:r>
              <a:rPr lang="fr-FR" sz="3600" dirty="0" smtClean="0">
                <a:latin typeface="Times New Roman" pitchFamily="18" charset="0"/>
                <a:cs typeface="Times New Roman" pitchFamily="18" charset="0"/>
              </a:rPr>
              <a:t> </a:t>
            </a:r>
            <a:r>
              <a:rPr lang="ar-DZ" sz="3600" dirty="0" smtClean="0">
                <a:latin typeface="Times New Roman" pitchFamily="18" charset="0"/>
                <a:cs typeface="Times New Roman" pitchFamily="18" charset="0"/>
              </a:rPr>
              <a:t>)(</a:t>
            </a:r>
            <a:r>
              <a:rPr lang="fr-FR" sz="3600" dirty="0" smtClean="0">
                <a:latin typeface="Times New Roman" pitchFamily="18" charset="0"/>
                <a:cs typeface="Times New Roman" pitchFamily="18" charset="0"/>
              </a:rPr>
              <a:t>UNIMAREK</a:t>
            </a:r>
            <a:r>
              <a:rPr lang="ar-DZ" sz="3600" dirty="0" smtClean="0">
                <a:latin typeface="Times New Roman" pitchFamily="18" charset="0"/>
                <a:cs typeface="Times New Roman" pitchFamily="18" charset="0"/>
              </a:rPr>
              <a:t> )</a:t>
            </a:r>
            <a:endParaRPr lang="ar-DZ" sz="3600" dirty="0">
              <a:latin typeface="Times New Roman" pitchFamily="18" charset="0"/>
              <a:cs typeface="Times New Roman" pitchFamily="18" charset="0"/>
            </a:endParaRPr>
          </a:p>
          <a:p>
            <a:pPr algn="ctr" rtl="1"/>
            <a:r>
              <a:rPr lang="ar-DZ" sz="3600" dirty="0">
                <a:latin typeface="Times New Roman" pitchFamily="18" charset="0"/>
                <a:cs typeface="Times New Roman" pitchFamily="18" charset="0"/>
              </a:rPr>
              <a:t>كما أنه يضمن تسيير المهام الرئيسية للمكتبة (التزويد، الفهرسة، متابعة الدوريات </a:t>
            </a:r>
            <a:r>
              <a:rPr lang="ar-DZ" sz="3600" dirty="0" smtClean="0">
                <a:latin typeface="Times New Roman" pitchFamily="18" charset="0"/>
                <a:cs typeface="Times New Roman" pitchFamily="18" charset="0"/>
              </a:rPr>
              <a:t>والإعارة</a:t>
            </a:r>
            <a:r>
              <a:rPr lang="ar-DZ" sz="3600" dirty="0">
                <a:latin typeface="Times New Roman" pitchFamily="18" charset="0"/>
                <a:cs typeface="Times New Roman" pitchFamily="18" charset="0"/>
              </a:rPr>
              <a:t>، </a:t>
            </a:r>
            <a:r>
              <a:rPr lang="ar-DZ" sz="3600" dirty="0" smtClean="0">
                <a:latin typeface="Times New Roman" pitchFamily="18" charset="0"/>
                <a:cs typeface="Times New Roman" pitchFamily="18" charset="0"/>
              </a:rPr>
              <a:t>.). </a:t>
            </a:r>
            <a:r>
              <a:rPr lang="ar-DZ" sz="3600" dirty="0">
                <a:latin typeface="Times New Roman" pitchFamily="18" charset="0"/>
                <a:cs typeface="Times New Roman" pitchFamily="18" charset="0"/>
              </a:rPr>
              <a:t>وهذا </a:t>
            </a:r>
            <a:r>
              <a:rPr lang="ar-DZ" sz="3600" dirty="0" smtClean="0">
                <a:latin typeface="Times New Roman" pitchFamily="18" charset="0"/>
                <a:cs typeface="Times New Roman" pitchFamily="18" charset="0"/>
              </a:rPr>
              <a:t>باختلاف </a:t>
            </a:r>
            <a:r>
              <a:rPr lang="ar-DZ" sz="3600" dirty="0">
                <a:latin typeface="Times New Roman" pitchFamily="18" charset="0"/>
                <a:cs typeface="Times New Roman" pitchFamily="18" charset="0"/>
              </a:rPr>
              <a:t>أنواع</a:t>
            </a:r>
          </a:p>
          <a:p>
            <a:pPr algn="ctr" rtl="1"/>
            <a:r>
              <a:rPr lang="ar-DZ" sz="3600" dirty="0">
                <a:latin typeface="Times New Roman" pitchFamily="18" charset="0"/>
                <a:cs typeface="Times New Roman" pitchFamily="18" charset="0"/>
              </a:rPr>
              <a:t>المكتبات (مكتبات جامعية، مكتبات المتاحف، مكتبات مراكز البحث، ...</a:t>
            </a:r>
            <a:r>
              <a:rPr lang="ar-DZ" sz="2000" dirty="0">
                <a:latin typeface="Times New Roman" pitchFamily="18" charset="0"/>
                <a:cs typeface="Times New Roman" pitchFamily="18" charset="0"/>
              </a:rPr>
              <a:t>)</a:t>
            </a:r>
            <a:endParaRPr lang="fr-FR" sz="2000"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à coins arrondis 2"/>
          <p:cNvSpPr/>
          <p:nvPr/>
        </p:nvSpPr>
        <p:spPr>
          <a:xfrm>
            <a:off x="785786" y="1785926"/>
            <a:ext cx="7572428" cy="3000396"/>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rtl="1"/>
            <a:r>
              <a:rPr lang="ar-DZ" sz="6000" dirty="0" smtClean="0">
                <a:solidFill>
                  <a:srgbClr val="FF0000"/>
                </a:solidFill>
                <a:latin typeface="Times New Roman" pitchFamily="18" charset="0"/>
                <a:cs typeface="Times New Roman" pitchFamily="18" charset="0"/>
              </a:rPr>
              <a:t>المبحث الأول:</a:t>
            </a:r>
          </a:p>
          <a:p>
            <a:pPr algn="ctr" rtl="1"/>
            <a:r>
              <a:rPr lang="fr-FR" sz="3200" b="1" dirty="0" smtClean="0">
                <a:latin typeface="Times New Roman" pitchFamily="18" charset="0"/>
                <a:cs typeface="Times New Roman" pitchFamily="18" charset="0"/>
              </a:rPr>
              <a:t> </a:t>
            </a:r>
            <a:r>
              <a:rPr lang="ar-DZ" sz="3200" b="1" dirty="0" smtClean="0">
                <a:latin typeface="Times New Roman" pitchFamily="18" charset="0"/>
                <a:cs typeface="Times New Roman" pitchFamily="18" charset="0"/>
              </a:rPr>
              <a:t>مدخل مفاهيمي حول نظام </a:t>
            </a:r>
            <a:r>
              <a:rPr lang="fr-FR" sz="3200" b="1" dirty="0" smtClean="0">
                <a:latin typeface="Times New Roman" pitchFamily="18" charset="0"/>
                <a:cs typeface="Times New Roman" pitchFamily="18" charset="0"/>
              </a:rPr>
              <a:t>syngeb</a:t>
            </a:r>
            <a:endParaRPr lang="fr-FR" sz="3200" b="1"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0" y="0"/>
            <a:ext cx="9144000" cy="3477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ar-DZ" sz="4000" b="1"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1-1  تعريف برمجية سنجاب:</a:t>
            </a:r>
            <a:endParaRPr kumimoji="0" lang="fr-FR" sz="540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lang="ar-DZ" sz="3600" dirty="0" smtClean="0">
                <a:latin typeface="Times New Roman" pitchFamily="18" charset="0"/>
                <a:cs typeface="Times New Roman" pitchFamily="18" charset="0"/>
              </a:rPr>
              <a:t>و هي برمجيات الإمتلاكية، و المصممة من طرف مركز البحث في الإعلام العلمي والتقني. </a:t>
            </a:r>
            <a:endParaRPr lang="fr-FR" sz="3600" dirty="0" smtClean="0">
              <a:latin typeface="Times New Roman" pitchFamily="18" charset="0"/>
              <a:cs typeface="Times New Roman" pitchFamily="18" charset="0"/>
            </a:endParaRPr>
          </a:p>
          <a:p>
            <a:pPr lvl="0" algn="ctr" rtl="1" eaLnBrk="0" fontAlgn="base" hangingPunct="0">
              <a:spcBef>
                <a:spcPct val="0"/>
              </a:spcBef>
              <a:spcAft>
                <a:spcPct val="0"/>
              </a:spcAft>
            </a:pPr>
            <a:r>
              <a:rPr lang="ar-DZ" sz="3600" dirty="0" smtClean="0">
                <a:latin typeface="Times New Roman" pitchFamily="18" charset="0"/>
                <a:cs typeface="Times New Roman" pitchFamily="18" charset="0"/>
              </a:rPr>
              <a:t>.وهي نظام مقيس لتسيير المكتبات، أدخلت عليه تعديلات .وبذلك تم إصدار الطبعة الثالثة التي تسمح بالعمل</a:t>
            </a:r>
            <a:endParaRPr lang="en-US" sz="3600" dirty="0" smtClean="0">
              <a:latin typeface="Times New Roman" pitchFamily="18" charset="0"/>
              <a:cs typeface="Times New Roman" pitchFamily="18"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lang="ar-DZ" sz="3600" dirty="0" smtClean="0">
                <a:latin typeface="Times New Roman" pitchFamily="18" charset="0"/>
                <a:cs typeface="Times New Roman" pitchFamily="18" charset="0"/>
              </a:rPr>
              <a:t>في بيئة الشبكات و تحت نظام تشغيل.</a:t>
            </a:r>
            <a:r>
              <a:rPr lang="fr-FR" sz="3600" dirty="0" smtClean="0">
                <a:latin typeface="Times New Roman" pitchFamily="18" charset="0"/>
                <a:cs typeface="Times New Roman" pitchFamily="18" charset="0"/>
              </a:rPr>
              <a:t>Windows XP</a:t>
            </a:r>
          </a:p>
        </p:txBody>
      </p:sp>
      <p:sp>
        <p:nvSpPr>
          <p:cNvPr id="3" name="Rectangle 2"/>
          <p:cNvSpPr>
            <a:spLocks noChangeArrowheads="1"/>
          </p:cNvSpPr>
          <p:nvPr/>
        </p:nvSpPr>
        <p:spPr bwMode="auto">
          <a:xfrm>
            <a:off x="0" y="3429000"/>
            <a:ext cx="9144000"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lang="ar-DZ" sz="3600" b="1" dirty="0" smtClean="0">
                <a:solidFill>
                  <a:srgbClr val="FF0000"/>
                </a:solidFill>
                <a:latin typeface="Times New Roman" pitchFamily="18" charset="0"/>
                <a:ea typeface="Calibri" pitchFamily="34" charset="0"/>
                <a:cs typeface="Times New Roman" pitchFamily="18" charset="0"/>
              </a:rPr>
              <a:t>1-2 </a:t>
            </a:r>
            <a:r>
              <a:rPr kumimoji="0" lang="ar-DZ" sz="3600" b="1"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 مزايا برمجية السنجاب</a:t>
            </a:r>
            <a:r>
              <a:rPr kumimoji="0" lang="fr-FR" sz="3600" b="1"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a:t>
            </a:r>
            <a:endParaRPr kumimoji="0" lang="fr-FR" sz="32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DZ" sz="280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1</a:t>
            </a:r>
            <a:r>
              <a:rPr lang="ar-DZ" sz="3600" dirty="0" smtClean="0">
                <a:latin typeface="Times New Roman" pitchFamily="18" charset="0"/>
                <a:cs typeface="Times New Roman" pitchFamily="18" charset="0"/>
              </a:rPr>
              <a:t>-عبارة عن نظام مدمج، يجمع مراحل السلسلة الوثائقية</a:t>
            </a:r>
            <a:r>
              <a:rPr lang="fr-FR" sz="3600" dirty="0" smtClean="0">
                <a:latin typeface="Times New Roman" pitchFamily="18" charset="0"/>
                <a:cs typeface="Times New Roman" pitchFamily="18" charset="0"/>
              </a:rPr>
              <a:t>.</a:t>
            </a:r>
          </a:p>
          <a:p>
            <a:pPr marL="0" marR="0" lvl="0" indent="0" algn="r" defTabSz="914400" rtl="1" eaLnBrk="0" fontAlgn="base" latinLnBrk="0" hangingPunct="0">
              <a:lnSpc>
                <a:spcPct val="100000"/>
              </a:lnSpc>
              <a:spcBef>
                <a:spcPct val="0"/>
              </a:spcBef>
              <a:spcAft>
                <a:spcPct val="0"/>
              </a:spcAft>
              <a:buClrTx/>
              <a:buSzTx/>
              <a:buFontTx/>
              <a:buNone/>
              <a:tabLst/>
            </a:pPr>
            <a:r>
              <a:rPr lang="ar-DZ" sz="3600" dirty="0" smtClean="0">
                <a:latin typeface="Times New Roman" pitchFamily="18" charset="0"/>
                <a:cs typeface="Times New Roman" pitchFamily="18" charset="0"/>
              </a:rPr>
              <a:t>2-إمكانية العمل ضمن شبكة</a:t>
            </a:r>
            <a:r>
              <a:rPr lang="fr-FR" sz="3600" dirty="0" smtClean="0">
                <a:latin typeface="Times New Roman" pitchFamily="18" charset="0"/>
                <a:cs typeface="Times New Roman" pitchFamily="18" charset="0"/>
              </a:rPr>
              <a:t>.</a:t>
            </a:r>
          </a:p>
          <a:p>
            <a:pPr marL="0" marR="0" lvl="0" indent="0" algn="r" defTabSz="914400" rtl="1" eaLnBrk="0" fontAlgn="base" latinLnBrk="0" hangingPunct="0">
              <a:lnSpc>
                <a:spcPct val="100000"/>
              </a:lnSpc>
              <a:spcBef>
                <a:spcPct val="0"/>
              </a:spcBef>
              <a:spcAft>
                <a:spcPct val="0"/>
              </a:spcAft>
              <a:buClrTx/>
              <a:buSzTx/>
              <a:buFontTx/>
              <a:buNone/>
              <a:tabLst/>
            </a:pPr>
            <a:r>
              <a:rPr lang="ar-DZ" sz="3600" dirty="0" smtClean="0">
                <a:latin typeface="Times New Roman" pitchFamily="18" charset="0"/>
                <a:cs typeface="Times New Roman" pitchFamily="18" charset="0"/>
              </a:rPr>
              <a:t>3-تتبع نظام عميل- زبون</a:t>
            </a:r>
            <a:r>
              <a:rPr lang="fr-FR" sz="3600" dirty="0" smtClean="0">
                <a:latin typeface="Times New Roman" pitchFamily="18" charset="0"/>
                <a:cs typeface="Times New Roman" pitchFamily="18" charset="0"/>
              </a:rPr>
              <a:t>.</a:t>
            </a:r>
          </a:p>
          <a:p>
            <a:pPr marL="0" marR="0" lvl="0" indent="0" algn="r" defTabSz="914400" rtl="1" eaLnBrk="0" fontAlgn="base" latinLnBrk="0" hangingPunct="0">
              <a:lnSpc>
                <a:spcPct val="100000"/>
              </a:lnSpc>
              <a:spcBef>
                <a:spcPct val="0"/>
              </a:spcBef>
              <a:spcAft>
                <a:spcPct val="0"/>
              </a:spcAft>
              <a:buClrTx/>
              <a:buSzTx/>
              <a:buFontTx/>
              <a:buNone/>
              <a:tabLst/>
            </a:pPr>
            <a:r>
              <a:rPr lang="ar-DZ" sz="3600" dirty="0" smtClean="0">
                <a:latin typeface="Times New Roman" pitchFamily="18" charset="0"/>
                <a:cs typeface="Times New Roman" pitchFamily="18" charset="0"/>
              </a:rPr>
              <a:t>4-إمكانية إستيراد وتصدير البيانات الببليوغرافية</a:t>
            </a:r>
            <a:r>
              <a:rPr lang="fr-FR" sz="3600" dirty="0" smtClean="0">
                <a:latin typeface="Times New Roman" pitchFamily="18" charset="0"/>
                <a:cs typeface="Times New Roman" pitchFamily="18" charset="0"/>
              </a:rPr>
              <a:t>.</a:t>
            </a:r>
          </a:p>
          <a:p>
            <a:pPr marL="0" marR="0" lvl="0" indent="0" algn="r" defTabSz="914400" rtl="1" eaLnBrk="0" fontAlgn="base" latinLnBrk="0" hangingPunct="0">
              <a:lnSpc>
                <a:spcPct val="100000"/>
              </a:lnSpc>
              <a:spcBef>
                <a:spcPct val="0"/>
              </a:spcBef>
              <a:spcAft>
                <a:spcPct val="0"/>
              </a:spcAft>
              <a:buClrTx/>
              <a:buSzTx/>
              <a:buFontTx/>
              <a:buNone/>
              <a:tabLst/>
            </a:pPr>
            <a:r>
              <a:rPr lang="fr-FR" sz="3600" dirty="0" smtClean="0">
                <a:latin typeface="Times New Roman" pitchFamily="18" charset="0"/>
                <a:cs typeface="Times New Roman" pitchFamily="18" charset="0"/>
              </a:rPr>
              <a:t>5</a:t>
            </a:r>
            <a:r>
              <a:rPr lang="ar-DZ" sz="3600" dirty="0" smtClean="0">
                <a:latin typeface="Times New Roman" pitchFamily="18" charset="0"/>
                <a:cs typeface="Times New Roman" pitchFamily="18" charset="0"/>
              </a:rPr>
              <a:t>- توفرها على عدة أشكال</a:t>
            </a:r>
            <a:r>
              <a:rPr lang="fr-FR" sz="3600" dirty="0" smtClean="0">
                <a:latin typeface="Times New Roman" pitchFamily="18" charset="0"/>
                <a:cs typeface="Times New Roman" pitchFamily="18" charset="0"/>
              </a:rPr>
              <a:t> word,excel</a:t>
            </a:r>
            <a:r>
              <a:rPr kumimoji="0" lang="fr-FR" sz="2400" i="0" u="none" strike="noStrike" cap="none" normalizeH="0" baseline="0" dirty="0" smtClean="0">
                <a:ln>
                  <a:noFill/>
                </a:ln>
                <a:solidFill>
                  <a:schemeClr val="tx1"/>
                </a:solidFill>
                <a:effectLst/>
                <a:latin typeface="Times New Roman" pitchFamily="18" charset="0"/>
                <a:cs typeface="Times New Roman" pitchFamily="18" charset="0"/>
              </a:rPr>
              <a:t> </a:t>
            </a:r>
            <a:endParaRPr kumimoji="0" lang="fr-FR" sz="400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282" y="357166"/>
            <a:ext cx="8572560" cy="3046988"/>
          </a:xfrm>
          <a:prstGeom prst="rect">
            <a:avLst/>
          </a:prstGeom>
        </p:spPr>
        <p:txBody>
          <a:bodyPr wrap="square">
            <a:spAutoFit/>
          </a:bodyPr>
          <a:lstStyle/>
          <a:p>
            <a:pPr algn="ctr"/>
            <a:r>
              <a:rPr lang="fr-FR" sz="3200" b="1" dirty="0">
                <a:solidFill>
                  <a:srgbClr val="FF0000"/>
                </a:solidFill>
                <a:latin typeface="Times New Roman" pitchFamily="18" charset="0"/>
                <a:cs typeface="Times New Roman" pitchFamily="18" charset="0"/>
              </a:rPr>
              <a:t>SYNGEB </a:t>
            </a:r>
            <a:r>
              <a:rPr lang="ar-DZ" sz="3200" b="1" dirty="0" smtClean="0">
                <a:solidFill>
                  <a:srgbClr val="FF0000"/>
                </a:solidFill>
                <a:latin typeface="Times New Roman" pitchFamily="18" charset="0"/>
                <a:cs typeface="Times New Roman" pitchFamily="18" charset="0"/>
              </a:rPr>
              <a:t> 1-3 الدخول </a:t>
            </a:r>
            <a:r>
              <a:rPr lang="ar-DZ" sz="3200" b="1" dirty="0">
                <a:solidFill>
                  <a:srgbClr val="FF0000"/>
                </a:solidFill>
                <a:latin typeface="Times New Roman" pitchFamily="18" charset="0"/>
                <a:cs typeface="Times New Roman" pitchFamily="18" charset="0"/>
              </a:rPr>
              <a:t>إلي </a:t>
            </a:r>
            <a:r>
              <a:rPr lang="ar-DZ" sz="3200" b="1" dirty="0" smtClean="0">
                <a:solidFill>
                  <a:srgbClr val="FF0000"/>
                </a:solidFill>
                <a:latin typeface="Times New Roman" pitchFamily="18" charset="0"/>
                <a:cs typeface="Times New Roman" pitchFamily="18" charset="0"/>
              </a:rPr>
              <a:t>نظام </a:t>
            </a:r>
            <a:endParaRPr lang="ar-DZ" sz="3600" b="1" dirty="0">
              <a:solidFill>
                <a:srgbClr val="FF0000"/>
              </a:solidFill>
              <a:latin typeface="Times New Roman" pitchFamily="18" charset="0"/>
              <a:cs typeface="Times New Roman" pitchFamily="18" charset="0"/>
            </a:endParaRPr>
          </a:p>
          <a:p>
            <a:pPr algn="ctr"/>
            <a:r>
              <a:rPr lang="ar-DZ" sz="2800" dirty="0">
                <a:latin typeface="Times New Roman" pitchFamily="18" charset="0"/>
                <a:cs typeface="Times New Roman" pitchFamily="18" charset="0"/>
              </a:rPr>
              <a:t>يتم الدخول إلي مختلف وحدات النظام عن طريق نافذة "تسجيل الدخول" (صورة 2) والتي تظهر </a:t>
            </a:r>
            <a:r>
              <a:rPr lang="ar-DZ" sz="2800" dirty="0" smtClean="0">
                <a:latin typeface="Times New Roman" pitchFamily="18" charset="0"/>
                <a:cs typeface="Times New Roman" pitchFamily="18" charset="0"/>
              </a:rPr>
              <a:t>بمجرد</a:t>
            </a:r>
            <a:endParaRPr lang="ar-DZ" sz="2400" dirty="0">
              <a:latin typeface="Times New Roman" pitchFamily="18" charset="0"/>
              <a:cs typeface="Times New Roman" pitchFamily="18" charset="0"/>
            </a:endParaRPr>
          </a:p>
          <a:p>
            <a:pPr algn="ctr"/>
            <a:r>
              <a:rPr lang="ar-DZ" sz="2400" dirty="0" smtClean="0">
                <a:latin typeface="Times New Roman" pitchFamily="18" charset="0"/>
                <a:cs typeface="Times New Roman" pitchFamily="18" charset="0"/>
              </a:rPr>
              <a:t>النقر على أيقونة </a:t>
            </a:r>
            <a:r>
              <a:rPr lang="ar-DZ" sz="2400" dirty="0">
                <a:latin typeface="Times New Roman" pitchFamily="18" charset="0"/>
                <a:cs typeface="Times New Roman" pitchFamily="18" charset="0"/>
              </a:rPr>
              <a:t>التنفيذ (صورة </a:t>
            </a:r>
            <a:r>
              <a:rPr lang="ar-DZ" sz="2400" dirty="0" smtClean="0">
                <a:latin typeface="Times New Roman" pitchFamily="18" charset="0"/>
                <a:cs typeface="Times New Roman" pitchFamily="18" charset="0"/>
              </a:rPr>
              <a:t>1)</a:t>
            </a:r>
          </a:p>
          <a:p>
            <a:pPr algn="ctr"/>
            <a:endParaRPr lang="ar-DZ" sz="2000" dirty="0" smtClean="0">
              <a:latin typeface="Times New Roman" pitchFamily="18" charset="0"/>
              <a:cs typeface="Times New Roman" pitchFamily="18" charset="0"/>
            </a:endParaRPr>
          </a:p>
          <a:p>
            <a:pPr algn="ctr"/>
            <a:endParaRPr lang="ar-DZ" sz="2000" dirty="0" smtClean="0">
              <a:cs typeface="Arabic Transparent" pitchFamily="2" charset="-78"/>
            </a:endParaRPr>
          </a:p>
          <a:p>
            <a:pPr algn="ctr"/>
            <a:endParaRPr lang="ar-DZ" sz="2000" dirty="0" smtClean="0">
              <a:cs typeface="Arabic Transparent" pitchFamily="2" charset="-78"/>
            </a:endParaRPr>
          </a:p>
          <a:p>
            <a:r>
              <a:rPr lang="fr-FR" sz="2000" i="1" dirty="0" smtClean="0">
                <a:cs typeface="Arabic Transparent" pitchFamily="2" charset="-78"/>
              </a:rPr>
              <a:t>SYNGEB </a:t>
            </a:r>
            <a:r>
              <a:rPr lang="ar-DZ" sz="2000" i="1" dirty="0" smtClean="0">
                <a:solidFill>
                  <a:srgbClr val="00B0F0"/>
                </a:solidFill>
                <a:cs typeface="Arabic Transparent" pitchFamily="2" charset="-78"/>
              </a:rPr>
              <a:t>صورة 1</a:t>
            </a:r>
            <a:r>
              <a:rPr lang="ar-DZ" sz="2000" i="1" dirty="0" smtClean="0">
                <a:cs typeface="Arabic Transparent" pitchFamily="2" charset="-78"/>
              </a:rPr>
              <a:t> : أيقونة تنفيذ النظام</a:t>
            </a:r>
            <a:endParaRPr lang="fr-FR" dirty="0">
              <a:cs typeface="Arabic Transparent" pitchFamily="2" charset="-78"/>
            </a:endParaRPr>
          </a:p>
        </p:txBody>
      </p:sp>
      <p:pic>
        <p:nvPicPr>
          <p:cNvPr id="1026" name="Picture 2"/>
          <p:cNvPicPr>
            <a:picLocks noChangeAspect="1" noChangeArrowheads="1"/>
          </p:cNvPicPr>
          <p:nvPr/>
        </p:nvPicPr>
        <p:blipFill>
          <a:blip r:embed="rId2" cstate="print"/>
          <a:srcRect/>
          <a:stretch>
            <a:fillRect/>
          </a:stretch>
        </p:blipFill>
        <p:spPr bwMode="auto">
          <a:xfrm>
            <a:off x="357158" y="2857496"/>
            <a:ext cx="8429684" cy="3176359"/>
          </a:xfrm>
          <a:prstGeom prst="rect">
            <a:avLst/>
          </a:prstGeom>
          <a:noFill/>
          <a:ln w="9525">
            <a:noFill/>
            <a:miter lim="800000"/>
            <a:headEnd/>
            <a:tailEnd/>
          </a:ln>
          <a:effectLst/>
        </p:spPr>
      </p:pic>
      <p:sp>
        <p:nvSpPr>
          <p:cNvPr id="4" name="Rectangle 3"/>
          <p:cNvSpPr/>
          <p:nvPr/>
        </p:nvSpPr>
        <p:spPr>
          <a:xfrm>
            <a:off x="1857356" y="6143644"/>
            <a:ext cx="5143536" cy="461665"/>
          </a:xfrm>
          <a:prstGeom prst="rect">
            <a:avLst/>
          </a:prstGeom>
        </p:spPr>
        <p:txBody>
          <a:bodyPr wrap="square">
            <a:spAutoFit/>
          </a:bodyPr>
          <a:lstStyle/>
          <a:p>
            <a:pPr algn="ctr" rtl="1"/>
            <a:r>
              <a:rPr lang="ar-DZ" sz="2400" b="1" dirty="0">
                <a:solidFill>
                  <a:srgbClr val="00B0F0"/>
                </a:solidFill>
                <a:latin typeface="Times New Roman" pitchFamily="18" charset="0"/>
                <a:cs typeface="Times New Roman" pitchFamily="18" charset="0"/>
              </a:rPr>
              <a:t>صورة </a:t>
            </a:r>
            <a:r>
              <a:rPr lang="ar-DZ" sz="2400" b="1" i="1" dirty="0">
                <a:solidFill>
                  <a:srgbClr val="00B0F0"/>
                </a:solidFill>
                <a:latin typeface="Times New Roman" pitchFamily="18" charset="0"/>
                <a:cs typeface="Times New Roman" pitchFamily="18" charset="0"/>
              </a:rPr>
              <a:t>2</a:t>
            </a:r>
            <a:r>
              <a:rPr lang="ar-DZ" sz="2400" b="1" i="1" dirty="0">
                <a:latin typeface="Times New Roman" pitchFamily="18" charset="0"/>
                <a:cs typeface="Times New Roman" pitchFamily="18" charset="0"/>
              </a:rPr>
              <a:t> : تسجيل الدخول إلى </a:t>
            </a:r>
            <a:r>
              <a:rPr lang="ar-DZ" sz="2400" b="1" i="1" dirty="0" smtClean="0">
                <a:latin typeface="Times New Roman" pitchFamily="18" charset="0"/>
                <a:cs typeface="Times New Roman" pitchFamily="18" charset="0"/>
              </a:rPr>
              <a:t>نظام</a:t>
            </a:r>
            <a:r>
              <a:rPr lang="fr-FR" sz="2400" b="1" i="1" dirty="0">
                <a:latin typeface="Times New Roman" pitchFamily="18" charset="0"/>
                <a:cs typeface="Times New Roman" pitchFamily="18" charset="0"/>
              </a:rPr>
              <a:t> </a:t>
            </a:r>
            <a:r>
              <a:rPr lang="fr-FR" sz="2400" b="1" i="1" dirty="0">
                <a:cs typeface="Arabic Transparent" pitchFamily="2" charset="-78"/>
              </a:rPr>
              <a:t>SYNGEB</a:t>
            </a:r>
            <a:endParaRPr lang="fr-FR" sz="2400" b="1" dirty="0">
              <a:cs typeface="Arabic Transparent" pitchFamily="2" charset="-78"/>
            </a:endParaRPr>
          </a:p>
        </p:txBody>
      </p:sp>
      <p:pic>
        <p:nvPicPr>
          <p:cNvPr id="5" name="Picture 4"/>
          <p:cNvPicPr>
            <a:picLocks noChangeAspect="1" noChangeArrowheads="1"/>
          </p:cNvPicPr>
          <p:nvPr/>
        </p:nvPicPr>
        <p:blipFill>
          <a:blip r:embed="rId3" cstate="print"/>
          <a:srcRect/>
          <a:stretch>
            <a:fillRect/>
          </a:stretch>
        </p:blipFill>
        <p:spPr bwMode="auto">
          <a:xfrm>
            <a:off x="1857356" y="1500174"/>
            <a:ext cx="742950" cy="581025"/>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newsflash/>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85728"/>
            <a:ext cx="8929718" cy="1200329"/>
          </a:xfrm>
          <a:prstGeom prst="rect">
            <a:avLst/>
          </a:prstGeom>
        </p:spPr>
        <p:txBody>
          <a:bodyPr wrap="square">
            <a:spAutoFit/>
          </a:bodyPr>
          <a:lstStyle/>
          <a:p>
            <a:pPr algn="ctr"/>
            <a:r>
              <a:rPr lang="ar-DZ" sz="2400" dirty="0" smtClean="0">
                <a:latin typeface="Times New Roman" pitchFamily="18" charset="0"/>
                <a:cs typeface="Times New Roman" pitchFamily="18" charset="0"/>
              </a:rPr>
              <a:t>تظهر الصفحة الرئيسية للنظام (صورة 3) بعد إدخال اسم المستعمل و كلمة المرور  (المفتاح) الخاصة به مع اختيار لغة الدخول</a:t>
            </a:r>
          </a:p>
          <a:p>
            <a:pPr algn="ctr"/>
            <a:r>
              <a:rPr lang="ar-DZ" sz="2400" dirty="0" smtClean="0">
                <a:latin typeface="Times New Roman" pitchFamily="18" charset="0"/>
                <a:cs typeface="Times New Roman" pitchFamily="18" charset="0"/>
              </a:rPr>
              <a:t>للغة </a:t>
            </a:r>
            <a:r>
              <a:rPr lang="ar-DZ" sz="2400" dirty="0">
                <a:latin typeface="Times New Roman" pitchFamily="18" charset="0"/>
                <a:cs typeface="Times New Roman" pitchFamily="18" charset="0"/>
              </a:rPr>
              <a:t>العربية). </a:t>
            </a:r>
            <a:r>
              <a:rPr lang="fr-FR" sz="2400" dirty="0">
                <a:latin typeface="Times New Roman" pitchFamily="18" charset="0"/>
                <a:cs typeface="Times New Roman" pitchFamily="18" charset="0"/>
              </a:rPr>
              <a:t>AR </a:t>
            </a:r>
            <a:r>
              <a:rPr lang="ar-DZ" sz="2400" dirty="0">
                <a:latin typeface="Times New Roman" pitchFamily="18" charset="0"/>
                <a:cs typeface="Times New Roman" pitchFamily="18" charset="0"/>
              </a:rPr>
              <a:t>بالنسبة للغة للفرنسية و </a:t>
            </a:r>
            <a:r>
              <a:rPr lang="fr-FR" sz="2400" dirty="0">
                <a:latin typeface="Times New Roman" pitchFamily="18" charset="0"/>
                <a:cs typeface="Times New Roman" pitchFamily="18" charset="0"/>
              </a:rPr>
              <a:t>FR)</a:t>
            </a:r>
          </a:p>
        </p:txBody>
      </p:sp>
      <p:pic>
        <p:nvPicPr>
          <p:cNvPr id="2050" name="Picture 2"/>
          <p:cNvPicPr>
            <a:picLocks noChangeAspect="1" noChangeArrowheads="1"/>
          </p:cNvPicPr>
          <p:nvPr/>
        </p:nvPicPr>
        <p:blipFill>
          <a:blip r:embed="rId2" cstate="print"/>
          <a:srcRect/>
          <a:stretch>
            <a:fillRect/>
          </a:stretch>
        </p:blipFill>
        <p:spPr bwMode="auto">
          <a:xfrm>
            <a:off x="214282" y="1643050"/>
            <a:ext cx="8715436" cy="4429138"/>
          </a:xfrm>
          <a:prstGeom prst="rect">
            <a:avLst/>
          </a:prstGeom>
          <a:noFill/>
          <a:ln w="9525">
            <a:noFill/>
            <a:miter lim="800000"/>
            <a:headEnd/>
            <a:tailEnd/>
          </a:ln>
          <a:effectLst/>
        </p:spPr>
      </p:pic>
      <p:sp>
        <p:nvSpPr>
          <p:cNvPr id="4" name="Rectangle 3"/>
          <p:cNvSpPr/>
          <p:nvPr/>
        </p:nvSpPr>
        <p:spPr>
          <a:xfrm>
            <a:off x="2714612" y="6286520"/>
            <a:ext cx="4714908" cy="400110"/>
          </a:xfrm>
          <a:prstGeom prst="rect">
            <a:avLst/>
          </a:prstGeom>
        </p:spPr>
        <p:txBody>
          <a:bodyPr wrap="square">
            <a:spAutoFit/>
          </a:bodyPr>
          <a:lstStyle/>
          <a:p>
            <a:pPr algn="ctr" rtl="1"/>
            <a:r>
              <a:rPr lang="ar-DZ" sz="2000" b="1" dirty="0">
                <a:solidFill>
                  <a:srgbClr val="00B0F0"/>
                </a:solidFill>
                <a:latin typeface="Times New Roman" pitchFamily="18" charset="0"/>
                <a:cs typeface="Times New Roman" pitchFamily="18" charset="0"/>
              </a:rPr>
              <a:t>صورة </a:t>
            </a:r>
            <a:r>
              <a:rPr lang="ar-DZ" sz="2000" b="1" i="1" dirty="0">
                <a:solidFill>
                  <a:srgbClr val="00B0F0"/>
                </a:solidFill>
                <a:latin typeface="Times New Roman" pitchFamily="18" charset="0"/>
                <a:cs typeface="Times New Roman" pitchFamily="18" charset="0"/>
              </a:rPr>
              <a:t>3</a:t>
            </a:r>
            <a:r>
              <a:rPr lang="ar-DZ" sz="2000" b="1" i="1" dirty="0">
                <a:latin typeface="Times New Roman" pitchFamily="18" charset="0"/>
                <a:cs typeface="Times New Roman" pitchFamily="18" charset="0"/>
              </a:rPr>
              <a:t> : الصفحة الرئيسية </a:t>
            </a:r>
            <a:r>
              <a:rPr lang="ar-DZ" sz="2000" b="1" i="1" dirty="0" smtClean="0">
                <a:latin typeface="Times New Roman" pitchFamily="18" charset="0"/>
                <a:cs typeface="Times New Roman" pitchFamily="18" charset="0"/>
              </a:rPr>
              <a:t>للنظام</a:t>
            </a:r>
            <a:r>
              <a:rPr lang="fr-FR" sz="2000" b="1" i="1" dirty="0">
                <a:latin typeface="Times New Roman" pitchFamily="18" charset="0"/>
                <a:cs typeface="Times New Roman" pitchFamily="18" charset="0"/>
              </a:rPr>
              <a:t> SYNGEB</a:t>
            </a:r>
            <a:endParaRPr lang="fr-FR" sz="2000" b="1"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785786" y="1785926"/>
            <a:ext cx="7572428" cy="3000396"/>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rtl="1"/>
            <a:r>
              <a:rPr lang="ar-DZ" sz="6000" dirty="0" smtClean="0">
                <a:solidFill>
                  <a:srgbClr val="FF0000"/>
                </a:solidFill>
                <a:latin typeface="Times New Roman" pitchFamily="18" charset="0"/>
                <a:cs typeface="Times New Roman" pitchFamily="18" charset="0"/>
              </a:rPr>
              <a:t>المبحث الثاني:</a:t>
            </a:r>
          </a:p>
          <a:p>
            <a:pPr algn="ctr" rtl="1"/>
            <a:r>
              <a:rPr lang="ar-DZ" sz="3200" b="1" dirty="0" smtClean="0">
                <a:latin typeface="Times New Roman" pitchFamily="18" charset="0"/>
                <a:cs typeface="Times New Roman" pitchFamily="18" charset="0"/>
              </a:rPr>
              <a:t>وحدة التزويد</a:t>
            </a:r>
          </a:p>
        </p:txBody>
      </p:sp>
    </p:spTree>
  </p:cSld>
  <p:clrMapOvr>
    <a:masterClrMapping/>
  </p:clrMapOvr>
  <p:transition>
    <p:newsflash/>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8929718" cy="3662541"/>
          </a:xfrm>
          <a:prstGeom prst="rect">
            <a:avLst/>
          </a:prstGeom>
        </p:spPr>
        <p:txBody>
          <a:bodyPr wrap="square">
            <a:spAutoFit/>
          </a:bodyPr>
          <a:lstStyle/>
          <a:p>
            <a:pPr algn="r"/>
            <a:r>
              <a:rPr lang="ar-DZ" sz="4000" b="1" dirty="0">
                <a:solidFill>
                  <a:srgbClr val="FF0000"/>
                </a:solidFill>
              </a:rPr>
              <a:t>2</a:t>
            </a:r>
            <a:r>
              <a:rPr lang="ar-DZ" sz="4000" b="1" dirty="0" smtClean="0">
                <a:solidFill>
                  <a:srgbClr val="FF0000"/>
                </a:solidFill>
              </a:rPr>
              <a:t>- وحدة التزويــد</a:t>
            </a:r>
            <a:endParaRPr lang="ar-DZ" sz="4800" b="1" dirty="0">
              <a:solidFill>
                <a:srgbClr val="FF0000"/>
              </a:solidFill>
              <a:cs typeface="Arabic Transparent" pitchFamily="2" charset="-78"/>
            </a:endParaRPr>
          </a:p>
          <a:p>
            <a:pPr algn="r" rtl="1"/>
            <a:r>
              <a:rPr lang="ar-DZ" sz="2400" dirty="0" smtClean="0">
                <a:latin typeface="Times New Roman" pitchFamily="18" charset="0"/>
                <a:cs typeface="Times New Roman" pitchFamily="18" charset="0"/>
              </a:rPr>
              <a:t>وحدة </a:t>
            </a:r>
            <a:r>
              <a:rPr lang="ar-DZ" sz="2400" dirty="0">
                <a:latin typeface="Times New Roman" pitchFamily="18" charset="0"/>
                <a:cs typeface="Times New Roman" pitchFamily="18" charset="0"/>
              </a:rPr>
              <a:t>التزويد الخاصة </a:t>
            </a:r>
            <a:r>
              <a:rPr lang="ar-DZ" sz="2400" dirty="0" smtClean="0">
                <a:latin typeface="Times New Roman" pitchFamily="18" charset="0"/>
                <a:cs typeface="Times New Roman" pitchFamily="18" charset="0"/>
              </a:rPr>
              <a:t>بنظام</a:t>
            </a:r>
            <a:r>
              <a:rPr lang="fr-FR" sz="2400" dirty="0" smtClean="0">
                <a:latin typeface="Times New Roman" pitchFamily="18" charset="0"/>
                <a:cs typeface="Times New Roman" pitchFamily="18" charset="0"/>
              </a:rPr>
              <a:t>SYNGEB </a:t>
            </a:r>
            <a:r>
              <a:rPr lang="ar-DZ" sz="2400" dirty="0" smtClean="0">
                <a:latin typeface="Times New Roman" pitchFamily="18" charset="0"/>
                <a:cs typeface="Times New Roman" pitchFamily="18" charset="0"/>
              </a:rPr>
              <a:t> تتكون</a:t>
            </a:r>
            <a:r>
              <a:rPr lang="fr-FR" sz="2400" dirty="0" smtClean="0">
                <a:latin typeface="Times New Roman" pitchFamily="18" charset="0"/>
                <a:cs typeface="Times New Roman" pitchFamily="18" charset="0"/>
              </a:rPr>
              <a:t> </a:t>
            </a:r>
            <a:r>
              <a:rPr lang="ar-DZ" sz="2400" dirty="0" smtClean="0">
                <a:latin typeface="Times New Roman" pitchFamily="18" charset="0"/>
                <a:cs typeface="Times New Roman" pitchFamily="18" charset="0"/>
              </a:rPr>
              <a:t>من عدة أقسام هي:</a:t>
            </a:r>
            <a:endParaRPr lang="ar-DZ" sz="2400" dirty="0">
              <a:latin typeface="Times New Roman" pitchFamily="18" charset="0"/>
              <a:cs typeface="Times New Roman" pitchFamily="18" charset="0"/>
            </a:endParaRPr>
          </a:p>
          <a:p>
            <a:pPr algn="r"/>
            <a:r>
              <a:rPr lang="ar-DZ" sz="2400" dirty="0">
                <a:latin typeface="Times New Roman" pitchFamily="18" charset="0"/>
                <a:cs typeface="Times New Roman" pitchFamily="18" charset="0"/>
              </a:rPr>
              <a:t>قبل الطلبية" و"الطلبيات" (بالنسبة للكتب و الوثائق السمعية البصرية), </a:t>
            </a:r>
            <a:r>
              <a:rPr lang="ar-DZ" sz="2400" dirty="0" smtClean="0">
                <a:latin typeface="Times New Roman" pitchFamily="18" charset="0"/>
                <a:cs typeface="Times New Roman" pitchFamily="18" charset="0"/>
              </a:rPr>
              <a:t>”الإشتراكات</a:t>
            </a:r>
            <a:r>
              <a:rPr lang="ar-DZ" sz="2400" dirty="0">
                <a:latin typeface="Times New Roman" pitchFamily="18" charset="0"/>
                <a:cs typeface="Times New Roman" pitchFamily="18" charset="0"/>
              </a:rPr>
              <a:t>"(بالنسبة للمنشورات المتسلسلة),"</a:t>
            </a:r>
          </a:p>
          <a:p>
            <a:pPr algn="r"/>
            <a:r>
              <a:rPr lang="ar-DZ" sz="2400" dirty="0">
                <a:latin typeface="Times New Roman" pitchFamily="18" charset="0"/>
                <a:cs typeface="Times New Roman" pitchFamily="18" charset="0"/>
              </a:rPr>
              <a:t>"</a:t>
            </a:r>
            <a:r>
              <a:rPr lang="ar-DZ" sz="2400" dirty="0" smtClean="0">
                <a:latin typeface="Times New Roman" pitchFamily="18" charset="0"/>
                <a:cs typeface="Times New Roman" pitchFamily="18" charset="0"/>
              </a:rPr>
              <a:t>المستلمات</a:t>
            </a:r>
            <a:r>
              <a:rPr lang="ar-DZ" sz="2400" dirty="0">
                <a:latin typeface="Times New Roman" pitchFamily="18" charset="0"/>
                <a:cs typeface="Times New Roman" pitchFamily="18" charset="0"/>
              </a:rPr>
              <a:t>", "</a:t>
            </a:r>
            <a:r>
              <a:rPr lang="ar-DZ" sz="2400" dirty="0" smtClean="0">
                <a:latin typeface="Times New Roman" pitchFamily="18" charset="0"/>
                <a:cs typeface="Times New Roman" pitchFamily="18" charset="0"/>
              </a:rPr>
              <a:t>الإقتراحات</a:t>
            </a:r>
            <a:r>
              <a:rPr lang="ar-DZ" sz="2400" dirty="0">
                <a:latin typeface="Times New Roman" pitchFamily="18" charset="0"/>
                <a:cs typeface="Times New Roman" pitchFamily="18" charset="0"/>
              </a:rPr>
              <a:t>", "الفاتورات", "</a:t>
            </a:r>
            <a:r>
              <a:rPr lang="ar-DZ" sz="2400" dirty="0" smtClean="0">
                <a:latin typeface="Times New Roman" pitchFamily="18" charset="0"/>
                <a:cs typeface="Times New Roman" pitchFamily="18" charset="0"/>
              </a:rPr>
              <a:t>الإهداءات</a:t>
            </a:r>
            <a:r>
              <a:rPr lang="ar-DZ" sz="2400" dirty="0">
                <a:latin typeface="Times New Roman" pitchFamily="18" charset="0"/>
                <a:cs typeface="Times New Roman" pitchFamily="18" charset="0"/>
              </a:rPr>
              <a:t>", "التبادل" , "</a:t>
            </a:r>
            <a:r>
              <a:rPr lang="ar-DZ" sz="2400" dirty="0" smtClean="0">
                <a:latin typeface="Times New Roman" pitchFamily="18" charset="0"/>
                <a:cs typeface="Times New Roman" pitchFamily="18" charset="0"/>
              </a:rPr>
              <a:t>الإيداع</a:t>
            </a:r>
            <a:r>
              <a:rPr lang="ar-DZ" sz="2400" dirty="0">
                <a:latin typeface="Times New Roman" pitchFamily="18" charset="0"/>
                <a:cs typeface="Times New Roman" pitchFamily="18" charset="0"/>
              </a:rPr>
              <a:t>", "تسير الميزانية", " سجل الجرد" , "</a:t>
            </a:r>
            <a:r>
              <a:rPr lang="ar-DZ" sz="2400" dirty="0" smtClean="0">
                <a:latin typeface="Times New Roman" pitchFamily="18" charset="0"/>
                <a:cs typeface="Times New Roman" pitchFamily="18" charset="0"/>
              </a:rPr>
              <a:t>الإدارة</a:t>
            </a:r>
            <a:r>
              <a:rPr lang="ar-DZ" sz="2400" dirty="0">
                <a:latin typeface="Times New Roman" pitchFamily="18" charset="0"/>
                <a:cs typeface="Times New Roman" pitchFamily="18" charset="0"/>
              </a:rPr>
              <a:t>"</a:t>
            </a:r>
          </a:p>
          <a:p>
            <a:pPr algn="r"/>
            <a:r>
              <a:rPr lang="ar-DZ" sz="2400" dirty="0">
                <a:latin typeface="Times New Roman" pitchFamily="18" charset="0"/>
                <a:cs typeface="Times New Roman" pitchFamily="18" charset="0"/>
              </a:rPr>
              <a:t>: الذي يتفرع بدوره إلي فروع</a:t>
            </a:r>
          </a:p>
          <a:p>
            <a:pPr algn="r"/>
            <a:r>
              <a:rPr lang="ar-DZ" sz="2400" dirty="0">
                <a:latin typeface="Times New Roman" pitchFamily="18" charset="0"/>
                <a:cs typeface="Times New Roman" pitchFamily="18" charset="0"/>
              </a:rPr>
              <a:t>."الموردون", "</a:t>
            </a:r>
            <a:r>
              <a:rPr lang="ar-DZ" sz="2400" dirty="0" smtClean="0">
                <a:latin typeface="Times New Roman" pitchFamily="18" charset="0"/>
                <a:cs typeface="Times New Roman" pitchFamily="18" charset="0"/>
              </a:rPr>
              <a:t>العملات</a:t>
            </a:r>
            <a:r>
              <a:rPr lang="ar-DZ" sz="2400" dirty="0">
                <a:latin typeface="Times New Roman" pitchFamily="18" charset="0"/>
                <a:cs typeface="Times New Roman" pitchFamily="18" charset="0"/>
              </a:rPr>
              <a:t>", "متابعة المورد "</a:t>
            </a:r>
          </a:p>
          <a:p>
            <a:pPr algn="r"/>
            <a:r>
              <a:rPr lang="ar-DZ" sz="2400" dirty="0">
                <a:latin typeface="Times New Roman" pitchFamily="18" charset="0"/>
                <a:cs typeface="Times New Roman" pitchFamily="18" charset="0"/>
              </a:rPr>
              <a:t>:عند النقر على وحدة التزويد تظهر النافذة التالية</a:t>
            </a:r>
            <a:endParaRPr lang="fr-FR" sz="2400" dirty="0">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2" cstate="print"/>
          <a:srcRect/>
          <a:stretch>
            <a:fillRect/>
          </a:stretch>
        </p:blipFill>
        <p:spPr bwMode="auto">
          <a:xfrm>
            <a:off x="285720" y="3643314"/>
            <a:ext cx="8643998" cy="2928958"/>
          </a:xfrm>
          <a:prstGeom prst="rect">
            <a:avLst/>
          </a:prstGeom>
          <a:noFill/>
          <a:ln w="9525">
            <a:noFill/>
            <a:miter lim="800000"/>
            <a:headEnd/>
            <a:tailEnd/>
          </a:ln>
          <a:effectLst/>
        </p:spPr>
      </p:pic>
      <p:sp>
        <p:nvSpPr>
          <p:cNvPr id="4" name="Rectangle 3"/>
          <p:cNvSpPr/>
          <p:nvPr/>
        </p:nvSpPr>
        <p:spPr>
          <a:xfrm>
            <a:off x="2928926" y="6488668"/>
            <a:ext cx="4532010" cy="461665"/>
          </a:xfrm>
          <a:prstGeom prst="rect">
            <a:avLst/>
          </a:prstGeom>
        </p:spPr>
        <p:txBody>
          <a:bodyPr wrap="none">
            <a:spAutoFit/>
          </a:bodyPr>
          <a:lstStyle/>
          <a:p>
            <a:r>
              <a:rPr lang="ar-DZ" sz="2400" b="1" dirty="0">
                <a:solidFill>
                  <a:srgbClr val="00B0F0"/>
                </a:solidFill>
                <a:latin typeface="Times New Roman" pitchFamily="18" charset="0"/>
                <a:cs typeface="Times New Roman" pitchFamily="18" charset="0"/>
              </a:rPr>
              <a:t>صورة </a:t>
            </a:r>
            <a:r>
              <a:rPr lang="ar-DZ" sz="2400" b="1" i="1" dirty="0">
                <a:solidFill>
                  <a:srgbClr val="00B0F0"/>
                </a:solidFill>
                <a:latin typeface="Times New Roman" pitchFamily="18" charset="0"/>
                <a:cs typeface="Times New Roman" pitchFamily="18" charset="0"/>
              </a:rPr>
              <a:t>4 </a:t>
            </a:r>
            <a:r>
              <a:rPr lang="ar-DZ" sz="2400" b="1" i="1" dirty="0">
                <a:latin typeface="Times New Roman" pitchFamily="18" charset="0"/>
                <a:cs typeface="Times New Roman" pitchFamily="18" charset="0"/>
              </a:rPr>
              <a:t>: الصفحة الرئيسية لوحدة التزويد</a:t>
            </a:r>
            <a:endParaRPr lang="fr-FR" sz="2400" b="1"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9144000" cy="2431435"/>
          </a:xfrm>
          <a:prstGeom prst="rect">
            <a:avLst/>
          </a:prstGeom>
        </p:spPr>
        <p:txBody>
          <a:bodyPr wrap="square">
            <a:spAutoFit/>
          </a:bodyPr>
          <a:lstStyle/>
          <a:p>
            <a:pPr algn="r"/>
            <a:r>
              <a:rPr lang="ar-DZ" sz="3200" b="1" dirty="0">
                <a:solidFill>
                  <a:srgbClr val="FF0000"/>
                </a:solidFill>
                <a:latin typeface="Times New Roman" pitchFamily="18" charset="0"/>
                <a:cs typeface="Times New Roman" pitchFamily="18" charset="0"/>
              </a:rPr>
              <a:t>2</a:t>
            </a:r>
            <a:r>
              <a:rPr lang="ar-DZ" sz="3200" b="1" dirty="0" smtClean="0">
                <a:solidFill>
                  <a:srgbClr val="FF0000"/>
                </a:solidFill>
                <a:latin typeface="Times New Roman" pitchFamily="18" charset="0"/>
                <a:cs typeface="Times New Roman" pitchFamily="18" charset="0"/>
              </a:rPr>
              <a:t>-1 قبل الطلبية</a:t>
            </a:r>
            <a:endParaRPr lang="ar-DZ" sz="3200" b="1" dirty="0">
              <a:solidFill>
                <a:srgbClr val="FF0000"/>
              </a:solidFill>
              <a:latin typeface="Times New Roman" pitchFamily="18" charset="0"/>
              <a:cs typeface="Times New Roman" pitchFamily="18" charset="0"/>
            </a:endParaRPr>
          </a:p>
          <a:p>
            <a:pPr algn="ctr"/>
            <a:r>
              <a:rPr lang="ar-DZ" sz="2400" dirty="0">
                <a:latin typeface="Times New Roman" pitchFamily="18" charset="0"/>
                <a:cs typeface="Times New Roman" pitchFamily="18" charset="0"/>
              </a:rPr>
              <a:t>نستطيع إجراء طلبية مؤقتة (قبل الطلبية) بهدف معرفة إذا ما كانت الوثائق المطلوبة متوفرة عند المورد. بإمكاننا إنشاء</a:t>
            </a:r>
          </a:p>
          <a:p>
            <a:pPr algn="ctr"/>
            <a:r>
              <a:rPr lang="ar-DZ" sz="2400" dirty="0">
                <a:latin typeface="Times New Roman" pitchFamily="18" charset="0"/>
                <a:cs typeface="Times New Roman" pitchFamily="18" charset="0"/>
              </a:rPr>
              <a:t>قبل طلبية جديدة أو القيام بعملية البحث ومن تم تعديل، حذف أو طبع قبل طلبية موجودة.</a:t>
            </a:r>
          </a:p>
          <a:p>
            <a:pPr algn="ctr"/>
            <a:r>
              <a:rPr lang="ar-DZ" sz="2400" b="1" dirty="0" smtClean="0">
                <a:latin typeface="Times New Roman" pitchFamily="18" charset="0"/>
                <a:cs typeface="Times New Roman" pitchFamily="18" charset="0"/>
              </a:rPr>
              <a:t>ملاحظة</a:t>
            </a:r>
            <a:r>
              <a:rPr lang="ar-DZ" sz="2400" b="1" dirty="0">
                <a:latin typeface="Times New Roman" pitchFamily="18" charset="0"/>
                <a:cs typeface="Times New Roman" pitchFamily="18" charset="0"/>
              </a:rPr>
              <a:t>: يمكن إرسال نفس الطلبية إلى عدة موردين بهدف الحصول على أفضل عرض.</a:t>
            </a:r>
          </a:p>
          <a:p>
            <a:pPr algn="ctr"/>
            <a:r>
              <a:rPr lang="ar-DZ" sz="2400" dirty="0">
                <a:latin typeface="Times New Roman" pitchFamily="18" charset="0"/>
                <a:cs typeface="Times New Roman" pitchFamily="18" charset="0"/>
              </a:rPr>
              <a:t>للمنطقة العلوية من الصفحة تظهر لنا النافذة التالية: عند النقر على</a:t>
            </a:r>
            <a:endParaRPr lang="fr-FR" sz="2400" dirty="0">
              <a:latin typeface="Times New Roman" pitchFamily="18" charset="0"/>
              <a:cs typeface="Times New Roman" pitchFamily="18" charset="0"/>
            </a:endParaRPr>
          </a:p>
        </p:txBody>
      </p:sp>
      <p:pic>
        <p:nvPicPr>
          <p:cNvPr id="4098" name="Picture 2"/>
          <p:cNvPicPr>
            <a:picLocks noChangeAspect="1" noChangeArrowheads="1"/>
          </p:cNvPicPr>
          <p:nvPr/>
        </p:nvPicPr>
        <p:blipFill>
          <a:blip r:embed="rId2" cstate="print"/>
          <a:srcRect/>
          <a:stretch>
            <a:fillRect/>
          </a:stretch>
        </p:blipFill>
        <p:spPr bwMode="auto">
          <a:xfrm>
            <a:off x="-1" y="2071678"/>
            <a:ext cx="1428755" cy="219075"/>
          </a:xfrm>
          <a:prstGeom prst="rect">
            <a:avLst/>
          </a:prstGeom>
          <a:noFill/>
          <a:ln w="9525">
            <a:noFill/>
            <a:miter lim="800000"/>
            <a:headEnd/>
            <a:tailEnd/>
          </a:ln>
          <a:effectLst/>
        </p:spPr>
      </p:pic>
      <p:pic>
        <p:nvPicPr>
          <p:cNvPr id="4099" name="Picture 3"/>
          <p:cNvPicPr>
            <a:picLocks noChangeAspect="1" noChangeArrowheads="1"/>
          </p:cNvPicPr>
          <p:nvPr/>
        </p:nvPicPr>
        <p:blipFill>
          <a:blip r:embed="rId3" cstate="print"/>
          <a:srcRect/>
          <a:stretch>
            <a:fillRect/>
          </a:stretch>
        </p:blipFill>
        <p:spPr bwMode="auto">
          <a:xfrm>
            <a:off x="0" y="2357430"/>
            <a:ext cx="9144000" cy="1814520"/>
          </a:xfrm>
          <a:prstGeom prst="rect">
            <a:avLst/>
          </a:prstGeom>
          <a:noFill/>
          <a:ln w="9525">
            <a:noFill/>
            <a:miter lim="800000"/>
            <a:headEnd/>
            <a:tailEnd/>
          </a:ln>
          <a:effectLst/>
        </p:spPr>
      </p:pic>
      <p:sp>
        <p:nvSpPr>
          <p:cNvPr id="5" name="Rectangle 4"/>
          <p:cNvSpPr/>
          <p:nvPr/>
        </p:nvSpPr>
        <p:spPr>
          <a:xfrm>
            <a:off x="3214678" y="4214818"/>
            <a:ext cx="3643338" cy="461665"/>
          </a:xfrm>
          <a:prstGeom prst="rect">
            <a:avLst/>
          </a:prstGeom>
        </p:spPr>
        <p:txBody>
          <a:bodyPr wrap="square">
            <a:spAutoFit/>
          </a:bodyPr>
          <a:lstStyle/>
          <a:p>
            <a:r>
              <a:rPr lang="ar-DZ" sz="2400" b="1" dirty="0" smtClean="0">
                <a:solidFill>
                  <a:srgbClr val="00B0F0"/>
                </a:solidFill>
                <a:latin typeface="Times New Roman" pitchFamily="18" charset="0"/>
                <a:cs typeface="Times New Roman" pitchFamily="18" charset="0"/>
              </a:rPr>
              <a:t>صورة </a:t>
            </a:r>
            <a:r>
              <a:rPr lang="ar-DZ" sz="2400" b="1" i="1" dirty="0" smtClean="0">
                <a:solidFill>
                  <a:srgbClr val="00B0F0"/>
                </a:solidFill>
                <a:latin typeface="Times New Roman" pitchFamily="18" charset="0"/>
                <a:cs typeface="Times New Roman" pitchFamily="18" charset="0"/>
              </a:rPr>
              <a:t>5</a:t>
            </a:r>
            <a:r>
              <a:rPr lang="ar-DZ" sz="2400" b="1" i="1" dirty="0" smtClean="0">
                <a:latin typeface="Times New Roman" pitchFamily="18" charset="0"/>
                <a:cs typeface="Times New Roman" pitchFamily="18" charset="0"/>
              </a:rPr>
              <a:t> : قبل طلبية جديدة</a:t>
            </a:r>
            <a:endParaRPr lang="fr-FR" sz="2400" b="1" dirty="0">
              <a:latin typeface="Times New Roman" pitchFamily="18" charset="0"/>
              <a:cs typeface="Times New Roman" pitchFamily="18" charset="0"/>
            </a:endParaRPr>
          </a:p>
        </p:txBody>
      </p:sp>
      <p:sp>
        <p:nvSpPr>
          <p:cNvPr id="6" name="Rectangle 5"/>
          <p:cNvSpPr/>
          <p:nvPr/>
        </p:nvSpPr>
        <p:spPr>
          <a:xfrm>
            <a:off x="0" y="4643446"/>
            <a:ext cx="8929718" cy="1569660"/>
          </a:xfrm>
          <a:prstGeom prst="rect">
            <a:avLst/>
          </a:prstGeom>
        </p:spPr>
        <p:txBody>
          <a:bodyPr wrap="square">
            <a:spAutoFit/>
          </a:bodyPr>
          <a:lstStyle/>
          <a:p>
            <a:pPr algn="ctr" rtl="1"/>
            <a:r>
              <a:rPr lang="ar-DZ" sz="2400" dirty="0">
                <a:latin typeface="Times New Roman" pitchFamily="18" charset="0"/>
                <a:cs typeface="Times New Roman" pitchFamily="18" charset="0"/>
              </a:rPr>
              <a:t>نقوم </a:t>
            </a:r>
            <a:r>
              <a:rPr lang="ar-DZ" sz="2400" dirty="0" smtClean="0">
                <a:latin typeface="Times New Roman" pitchFamily="18" charset="0"/>
                <a:cs typeface="Times New Roman" pitchFamily="18" charset="0"/>
              </a:rPr>
              <a:t>بملء </a:t>
            </a:r>
            <a:r>
              <a:rPr lang="ar-DZ" sz="2400" dirty="0">
                <a:latin typeface="Times New Roman" pitchFamily="18" charset="0"/>
                <a:cs typeface="Times New Roman" pitchFamily="18" charset="0"/>
              </a:rPr>
              <a:t>كافة الحقول المتمثلة في رقم الطلبية, التاريخ, المورد، ويتم تسجيل البيانات عن طريق النقر على </a:t>
            </a:r>
            <a:r>
              <a:rPr lang="ar-DZ" sz="2400" dirty="0" smtClean="0">
                <a:latin typeface="Times New Roman" pitchFamily="18" charset="0"/>
                <a:cs typeface="Times New Roman" pitchFamily="18" charset="0"/>
              </a:rPr>
              <a:t>الزر ًحفظ ً              </a:t>
            </a:r>
            <a:endParaRPr lang="ar-DZ" sz="2400" dirty="0">
              <a:latin typeface="Times New Roman" pitchFamily="18" charset="0"/>
              <a:cs typeface="Times New Roman" pitchFamily="18" charset="0"/>
            </a:endParaRPr>
          </a:p>
          <a:p>
            <a:pPr algn="ctr" rtl="1"/>
            <a:r>
              <a:rPr lang="ar-DZ" sz="2400" dirty="0" smtClean="0">
                <a:latin typeface="Times New Roman" pitchFamily="18" charset="0"/>
                <a:cs typeface="Times New Roman" pitchFamily="18" charset="0"/>
              </a:rPr>
              <a:t>.</a:t>
            </a:r>
            <a:r>
              <a:rPr lang="ar-DZ" sz="2400" dirty="0">
                <a:latin typeface="Times New Roman" pitchFamily="18" charset="0"/>
                <a:cs typeface="Times New Roman" pitchFamily="18" charset="0"/>
              </a:rPr>
              <a:t>بعد إنشاء قبل الطلبية نقوم بالنقر على </a:t>
            </a:r>
            <a:r>
              <a:rPr lang="ar-DZ" sz="2400" dirty="0" smtClean="0">
                <a:latin typeface="Times New Roman" pitchFamily="18" charset="0"/>
                <a:cs typeface="Times New Roman" pitchFamily="18" charset="0"/>
              </a:rPr>
              <a:t>الزر </a:t>
            </a:r>
            <a:r>
              <a:rPr lang="ar-DZ" sz="2400" dirty="0">
                <a:latin typeface="Times New Roman" pitchFamily="18" charset="0"/>
                <a:cs typeface="Times New Roman" pitchFamily="18" charset="0"/>
              </a:rPr>
              <a:t>إضافة الموجود أسفل الصفحة و هذا </a:t>
            </a:r>
            <a:r>
              <a:rPr lang="ar-DZ" sz="2400" dirty="0" smtClean="0">
                <a:latin typeface="Times New Roman" pitchFamily="18" charset="0"/>
                <a:cs typeface="Times New Roman" pitchFamily="18" charset="0"/>
              </a:rPr>
              <a:t>للإضافةعنوان جديد تظهر </a:t>
            </a:r>
            <a:r>
              <a:rPr lang="ar-DZ" sz="2400" dirty="0">
                <a:latin typeface="Times New Roman" pitchFamily="18" charset="0"/>
                <a:cs typeface="Times New Roman" pitchFamily="18" charset="0"/>
              </a:rPr>
              <a:t>لنا النافذة التالية (صورة 6) </a:t>
            </a:r>
            <a:r>
              <a:rPr lang="ar-DZ" sz="2400" dirty="0" smtClean="0">
                <a:latin typeface="Times New Roman" pitchFamily="18" charset="0"/>
                <a:cs typeface="Times New Roman" pitchFamily="18" charset="0"/>
              </a:rPr>
              <a:t>:  بمجرد </a:t>
            </a:r>
            <a:r>
              <a:rPr lang="ar-DZ" sz="2400" dirty="0">
                <a:latin typeface="Times New Roman" pitchFamily="18" charset="0"/>
                <a:cs typeface="Times New Roman" pitchFamily="18" charset="0"/>
              </a:rPr>
              <a:t>النقر </a:t>
            </a:r>
            <a:r>
              <a:rPr lang="ar-DZ" sz="2400" dirty="0" smtClean="0">
                <a:latin typeface="Times New Roman" pitchFamily="18" charset="0"/>
                <a:cs typeface="Times New Roman" pitchFamily="18" charset="0"/>
              </a:rPr>
              <a:t>على</a:t>
            </a:r>
            <a:endParaRPr lang="fr-FR" sz="2000" dirty="0">
              <a:latin typeface="Times New Roman" pitchFamily="18" charset="0"/>
              <a:cs typeface="Times New Roman" pitchFamily="18" charset="0"/>
            </a:endParaRPr>
          </a:p>
        </p:txBody>
      </p:sp>
      <p:pic>
        <p:nvPicPr>
          <p:cNvPr id="4100" name="Picture 4"/>
          <p:cNvPicPr>
            <a:picLocks noChangeAspect="1" noChangeArrowheads="1"/>
          </p:cNvPicPr>
          <p:nvPr/>
        </p:nvPicPr>
        <p:blipFill>
          <a:blip r:embed="rId4" cstate="print"/>
          <a:srcRect/>
          <a:stretch>
            <a:fillRect/>
          </a:stretch>
        </p:blipFill>
        <p:spPr bwMode="auto">
          <a:xfrm>
            <a:off x="1643042" y="6286520"/>
            <a:ext cx="1946685" cy="357190"/>
          </a:xfrm>
          <a:prstGeom prst="rect">
            <a:avLst/>
          </a:prstGeom>
          <a:noFill/>
          <a:ln w="9525">
            <a:noFill/>
            <a:miter lim="800000"/>
            <a:headEnd/>
            <a:tailEnd/>
          </a:ln>
          <a:effectLst/>
        </p:spPr>
      </p:pic>
    </p:spTree>
  </p:cSld>
  <p:clrMapOvr>
    <a:masterClrMapping/>
  </p:clrMapOvr>
  <p:transition>
    <p:newsflash/>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357158" y="0"/>
            <a:ext cx="8215370" cy="2214554"/>
          </a:xfrm>
          <a:prstGeom prst="rect">
            <a:avLst/>
          </a:prstGeom>
          <a:noFill/>
          <a:ln w="9525">
            <a:noFill/>
            <a:miter lim="800000"/>
            <a:headEnd/>
            <a:tailEnd/>
          </a:ln>
          <a:effectLst/>
        </p:spPr>
      </p:pic>
      <p:sp>
        <p:nvSpPr>
          <p:cNvPr id="3" name="Rectangle 2"/>
          <p:cNvSpPr/>
          <p:nvPr/>
        </p:nvSpPr>
        <p:spPr>
          <a:xfrm>
            <a:off x="3643306" y="2285992"/>
            <a:ext cx="2685351" cy="461665"/>
          </a:xfrm>
          <a:prstGeom prst="rect">
            <a:avLst/>
          </a:prstGeom>
        </p:spPr>
        <p:txBody>
          <a:bodyPr wrap="none">
            <a:spAutoFit/>
          </a:bodyPr>
          <a:lstStyle/>
          <a:p>
            <a:r>
              <a:rPr lang="ar-DZ" sz="2400" b="1" dirty="0">
                <a:solidFill>
                  <a:srgbClr val="00B0F0"/>
                </a:solidFill>
                <a:latin typeface="Times New Roman" pitchFamily="18" charset="0"/>
                <a:cs typeface="Times New Roman" pitchFamily="18" charset="0"/>
              </a:rPr>
              <a:t>صورة </a:t>
            </a:r>
            <a:r>
              <a:rPr lang="ar-DZ" sz="2400" b="1" i="1" dirty="0">
                <a:solidFill>
                  <a:srgbClr val="00B0F0"/>
                </a:solidFill>
                <a:latin typeface="Times New Roman" pitchFamily="18" charset="0"/>
                <a:cs typeface="Times New Roman" pitchFamily="18" charset="0"/>
              </a:rPr>
              <a:t>6 </a:t>
            </a:r>
            <a:r>
              <a:rPr lang="ar-DZ" sz="2400" b="1" i="1" dirty="0">
                <a:latin typeface="Times New Roman" pitchFamily="18" charset="0"/>
                <a:cs typeface="Times New Roman" pitchFamily="18" charset="0"/>
              </a:rPr>
              <a:t>: إضافة عنوان</a:t>
            </a:r>
            <a:endParaRPr lang="fr-FR" sz="2400" b="1" dirty="0">
              <a:latin typeface="Times New Roman" pitchFamily="18" charset="0"/>
              <a:cs typeface="Times New Roman" pitchFamily="18" charset="0"/>
            </a:endParaRPr>
          </a:p>
        </p:txBody>
      </p:sp>
      <p:sp>
        <p:nvSpPr>
          <p:cNvPr id="4" name="Rectangle 3"/>
          <p:cNvSpPr/>
          <p:nvPr/>
        </p:nvSpPr>
        <p:spPr>
          <a:xfrm>
            <a:off x="714348" y="2857496"/>
            <a:ext cx="8072494" cy="461665"/>
          </a:xfrm>
          <a:prstGeom prst="rect">
            <a:avLst/>
          </a:prstGeom>
        </p:spPr>
        <p:txBody>
          <a:bodyPr wrap="square">
            <a:spAutoFit/>
          </a:bodyPr>
          <a:lstStyle/>
          <a:p>
            <a:pPr algn="r"/>
            <a:r>
              <a:rPr lang="ar-DZ" sz="2400" dirty="0">
                <a:latin typeface="Times New Roman" pitchFamily="18" charset="0"/>
                <a:cs typeface="Times New Roman" pitchFamily="18" charset="0"/>
              </a:rPr>
              <a:t>فتظهر لنا نافذة أخرى (صورة 7): </a:t>
            </a:r>
            <a:r>
              <a:rPr lang="ar-DZ" sz="2400" dirty="0" smtClean="0">
                <a:latin typeface="Times New Roman" pitchFamily="18" charset="0"/>
                <a:cs typeface="Times New Roman" pitchFamily="18" charset="0"/>
              </a:rPr>
              <a:t>للإضافة </a:t>
            </a:r>
            <a:r>
              <a:rPr lang="ar-DZ" sz="2400" dirty="0">
                <a:latin typeface="Times New Roman" pitchFamily="18" charset="0"/>
                <a:cs typeface="Times New Roman" pitchFamily="18" charset="0"/>
              </a:rPr>
              <a:t>عنوان جديد ننقر على</a:t>
            </a:r>
            <a:endParaRPr lang="fr-FR" sz="2400" dirty="0">
              <a:latin typeface="Times New Roman" pitchFamily="18" charset="0"/>
              <a:cs typeface="Times New Roman" pitchFamily="18" charset="0"/>
            </a:endParaRPr>
          </a:p>
        </p:txBody>
      </p:sp>
      <p:pic>
        <p:nvPicPr>
          <p:cNvPr id="5123" name="Picture 3"/>
          <p:cNvPicPr>
            <a:picLocks noChangeAspect="1" noChangeArrowheads="1"/>
          </p:cNvPicPr>
          <p:nvPr/>
        </p:nvPicPr>
        <p:blipFill>
          <a:blip r:embed="rId3" cstate="print"/>
          <a:srcRect/>
          <a:stretch>
            <a:fillRect/>
          </a:stretch>
        </p:blipFill>
        <p:spPr bwMode="auto">
          <a:xfrm>
            <a:off x="357158" y="3357562"/>
            <a:ext cx="8501122" cy="3071834"/>
          </a:xfrm>
          <a:prstGeom prst="rect">
            <a:avLst/>
          </a:prstGeom>
          <a:noFill/>
          <a:ln w="9525">
            <a:noFill/>
            <a:miter lim="800000"/>
            <a:headEnd/>
            <a:tailEnd/>
          </a:ln>
          <a:effectLst/>
        </p:spPr>
      </p:pic>
      <p:sp>
        <p:nvSpPr>
          <p:cNvPr id="6" name="Rectangle 5"/>
          <p:cNvSpPr/>
          <p:nvPr/>
        </p:nvSpPr>
        <p:spPr>
          <a:xfrm>
            <a:off x="3357554" y="6357958"/>
            <a:ext cx="2879314" cy="461665"/>
          </a:xfrm>
          <a:prstGeom prst="rect">
            <a:avLst/>
          </a:prstGeom>
        </p:spPr>
        <p:txBody>
          <a:bodyPr wrap="none">
            <a:spAutoFit/>
          </a:bodyPr>
          <a:lstStyle/>
          <a:p>
            <a:r>
              <a:rPr lang="ar-DZ" sz="2400" b="1" dirty="0">
                <a:solidFill>
                  <a:srgbClr val="00B0F0"/>
                </a:solidFill>
                <a:latin typeface="Times New Roman" pitchFamily="18" charset="0"/>
                <a:cs typeface="Times New Roman" pitchFamily="18" charset="0"/>
              </a:rPr>
              <a:t>صورة </a:t>
            </a:r>
            <a:r>
              <a:rPr lang="ar-DZ" sz="2400" b="1" i="1" dirty="0">
                <a:solidFill>
                  <a:srgbClr val="00B0F0"/>
                </a:solidFill>
                <a:latin typeface="Times New Roman" pitchFamily="18" charset="0"/>
                <a:cs typeface="Times New Roman" pitchFamily="18" charset="0"/>
              </a:rPr>
              <a:t>7</a:t>
            </a:r>
            <a:r>
              <a:rPr lang="ar-DZ" sz="2400" b="1" i="1" dirty="0">
                <a:latin typeface="Times New Roman" pitchFamily="18" charset="0"/>
                <a:cs typeface="Times New Roman" pitchFamily="18" charset="0"/>
              </a:rPr>
              <a:t> : بحث عن وثائق</a:t>
            </a:r>
            <a:endParaRPr lang="fr-FR" sz="2400" b="1"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14290"/>
            <a:ext cx="9144000" cy="5632311"/>
          </a:xfrm>
          <a:prstGeom prst="rect">
            <a:avLst/>
          </a:prstGeom>
        </p:spPr>
        <p:txBody>
          <a:bodyPr wrap="square">
            <a:spAutoFit/>
          </a:bodyPr>
          <a:lstStyle/>
          <a:p>
            <a:pPr algn="r" rtl="1"/>
            <a:r>
              <a:rPr lang="ar-DZ" dirty="0">
                <a:latin typeface="Times New Roman" pitchFamily="18" charset="0"/>
                <a:cs typeface="Times New Roman" pitchFamily="18" charset="0"/>
              </a:rPr>
              <a:t>.</a:t>
            </a:r>
            <a:r>
              <a:rPr lang="ar-DZ" b="1" dirty="0">
                <a:latin typeface="Times New Roman" pitchFamily="18" charset="0"/>
                <a:cs typeface="Times New Roman" pitchFamily="18" charset="0"/>
              </a:rPr>
              <a:t>قبل إدخال أي عنوان جديد علينا بالتأكد أول من عدم وجوده في قائمة العناوين</a:t>
            </a:r>
          </a:p>
          <a:p>
            <a:pPr algn="r" rtl="1"/>
            <a:r>
              <a:rPr lang="ar-DZ" b="1" dirty="0">
                <a:latin typeface="Times New Roman" pitchFamily="18" charset="0"/>
                <a:cs typeface="Times New Roman" pitchFamily="18" charset="0"/>
              </a:rPr>
              <a:t>يتم البحث إما عن طريق كلمة من العنوان, مؤلف , الناشر أو سنة النشر, ردمك, ردمد (أو رقم آخر خاص بفهرس</a:t>
            </a:r>
          </a:p>
          <a:p>
            <a:pPr algn="r" rtl="1"/>
            <a:r>
              <a:rPr lang="ar-DZ" b="1" dirty="0">
                <a:latin typeface="Times New Roman" pitchFamily="18" charset="0"/>
                <a:cs typeface="Times New Roman" pitchFamily="18" charset="0"/>
              </a:rPr>
              <a:t>.المورد)، نوع الوثيقة وسنة النشر</a:t>
            </a:r>
          </a:p>
          <a:p>
            <a:pPr algn="r" rtl="1"/>
            <a:r>
              <a:rPr lang="ar-DZ" b="1" dirty="0">
                <a:latin typeface="Times New Roman" pitchFamily="18" charset="0"/>
                <a:cs typeface="Times New Roman" pitchFamily="18" charset="0"/>
              </a:rPr>
              <a:t>إذا كانت نتيجة البحث تدل علي وجود الوثيقة مسبقا, يكفي أن ننقر مرتين علي سطر العنوان أو نقوم باختيار العنوان ثم</a:t>
            </a:r>
          </a:p>
          <a:p>
            <a:pPr algn="r" rtl="1"/>
            <a:r>
              <a:rPr lang="ar-DZ" b="1" dirty="0">
                <a:latin typeface="Times New Roman" pitchFamily="18" charset="0"/>
                <a:cs typeface="Times New Roman" pitchFamily="18" charset="0"/>
              </a:rPr>
              <a:t>ننقر على </a:t>
            </a:r>
            <a:r>
              <a:rPr lang="ar-DZ" b="1" dirty="0" smtClean="0">
                <a:latin typeface="Times New Roman" pitchFamily="18" charset="0"/>
                <a:cs typeface="Times New Roman" pitchFamily="18" charset="0"/>
              </a:rPr>
              <a:t>.</a:t>
            </a:r>
          </a:p>
          <a:p>
            <a:pPr algn="r" rtl="1"/>
            <a:endParaRPr lang="ar-DZ" b="1" dirty="0">
              <a:latin typeface="Times New Roman" pitchFamily="18" charset="0"/>
              <a:cs typeface="Times New Roman" pitchFamily="18" charset="0"/>
            </a:endParaRPr>
          </a:p>
          <a:p>
            <a:pPr algn="r" rtl="1"/>
            <a:r>
              <a:rPr lang="ar-DZ" b="1" dirty="0">
                <a:latin typeface="Times New Roman" pitchFamily="18" charset="0"/>
                <a:cs typeface="Times New Roman" pitchFamily="18" charset="0"/>
              </a:rPr>
              <a:t>في حالة عدم وجود الوثيقة نستطيع أن نقوم بإدخالها وذلك بالنقر على ، في هذه الحالة تظهر لنا</a:t>
            </a:r>
          </a:p>
          <a:p>
            <a:pPr algn="r" rtl="1"/>
            <a:r>
              <a:rPr lang="ar-DZ" b="1" dirty="0">
                <a:latin typeface="Times New Roman" pitchFamily="18" charset="0"/>
                <a:cs typeface="Times New Roman" pitchFamily="18" charset="0"/>
              </a:rPr>
              <a:t>الصفحة الخاصة بإدخال المعطيات التي نجدها في وحدة الفهرسة والتي تسمح لنا بإدخال وثيقة جديدة. بعد إدخال</a:t>
            </a:r>
          </a:p>
          <a:p>
            <a:pPr algn="r" rtl="1"/>
            <a:r>
              <a:rPr lang="ar-DZ" b="1" dirty="0">
                <a:latin typeface="Times New Roman" pitchFamily="18" charset="0"/>
                <a:cs typeface="Times New Roman" pitchFamily="18" charset="0"/>
              </a:rPr>
              <a:t>العنوان الجديد ننقر على</a:t>
            </a:r>
          </a:p>
          <a:p>
            <a:pPr algn="r" rtl="1"/>
            <a:r>
              <a:rPr lang="ar-DZ" b="1" dirty="0">
                <a:latin typeface="Times New Roman" pitchFamily="18" charset="0"/>
                <a:cs typeface="Times New Roman" pitchFamily="18" charset="0"/>
              </a:rPr>
              <a:t>وذلك </a:t>
            </a:r>
            <a:r>
              <a:rPr lang="ar-DZ" b="1" dirty="0" smtClean="0">
                <a:latin typeface="Times New Roman" pitchFamily="18" charset="0"/>
                <a:cs typeface="Times New Roman" pitchFamily="18" charset="0"/>
              </a:rPr>
              <a:t>للإظهار </a:t>
            </a:r>
            <a:r>
              <a:rPr lang="ar-DZ" b="1" dirty="0">
                <a:latin typeface="Times New Roman" pitchFamily="18" charset="0"/>
                <a:cs typeface="Times New Roman" pitchFamily="18" charset="0"/>
              </a:rPr>
              <a:t>العنوان على مستوي النافذة الخاصة بالعنوان الجديد (صورة 6). يتم </a:t>
            </a:r>
            <a:r>
              <a:rPr lang="ar-DZ" b="1" dirty="0" smtClean="0">
                <a:latin typeface="Times New Roman" pitchFamily="18" charset="0"/>
                <a:cs typeface="Times New Roman" pitchFamily="18" charset="0"/>
              </a:rPr>
              <a:t>ملء </a:t>
            </a:r>
            <a:r>
              <a:rPr lang="ar-DZ" b="1" dirty="0">
                <a:latin typeface="Times New Roman" pitchFamily="18" charset="0"/>
                <a:cs typeface="Times New Roman" pitchFamily="18" charset="0"/>
              </a:rPr>
              <a:t>باقي حقول المتمثلة في عدد</a:t>
            </a:r>
          </a:p>
          <a:p>
            <a:pPr algn="r" rtl="1"/>
            <a:r>
              <a:rPr lang="ar-DZ" b="1" dirty="0">
                <a:latin typeface="Times New Roman" pitchFamily="18" charset="0"/>
                <a:cs typeface="Times New Roman" pitchFamily="18" charset="0"/>
              </a:rPr>
              <a:t>النسخ المراد اقتنائها, تاريخ </a:t>
            </a:r>
            <a:r>
              <a:rPr lang="ar-DZ" b="1" dirty="0" smtClean="0">
                <a:latin typeface="Times New Roman" pitchFamily="18" charset="0"/>
                <a:cs typeface="Times New Roman" pitchFamily="18" charset="0"/>
              </a:rPr>
              <a:t>الإستلام</a:t>
            </a:r>
            <a:r>
              <a:rPr lang="ar-DZ" b="1" dirty="0">
                <a:latin typeface="Times New Roman" pitchFamily="18" charset="0"/>
                <a:cs typeface="Times New Roman" pitchFamily="18" charset="0"/>
              </a:rPr>
              <a:t>, المرجع(ردمك أو ردمد أو أخر)، </a:t>
            </a:r>
            <a:r>
              <a:rPr lang="ar-DZ" b="1" dirty="0" smtClean="0">
                <a:latin typeface="Times New Roman" pitchFamily="18" charset="0"/>
                <a:cs typeface="Times New Roman" pitchFamily="18" charset="0"/>
              </a:rPr>
              <a:t>بالإضافة </a:t>
            </a:r>
            <a:r>
              <a:rPr lang="ar-DZ" b="1" dirty="0">
                <a:latin typeface="Times New Roman" pitchFamily="18" charset="0"/>
                <a:cs typeface="Times New Roman" pitchFamily="18" charset="0"/>
              </a:rPr>
              <a:t>إلى سعر الوثيقة ثم يتم تأكيد العملية</a:t>
            </a:r>
          </a:p>
          <a:p>
            <a:pPr algn="r" rtl="1"/>
            <a:r>
              <a:rPr lang="ar-DZ" b="1" dirty="0">
                <a:latin typeface="Times New Roman" pitchFamily="18" charset="0"/>
                <a:cs typeface="Times New Roman" pitchFamily="18" charset="0"/>
              </a:rPr>
              <a:t>عن طريق النقر علي زر "الحفظ</a:t>
            </a:r>
            <a:r>
              <a:rPr lang="ar-DZ" b="1" dirty="0" smtClean="0">
                <a:latin typeface="Times New Roman" pitchFamily="18" charset="0"/>
                <a:cs typeface="Times New Roman" pitchFamily="18" charset="0"/>
              </a:rPr>
              <a:t>".</a:t>
            </a:r>
          </a:p>
          <a:p>
            <a:pPr algn="r" rtl="1"/>
            <a:endParaRPr lang="ar-DZ" b="1" dirty="0">
              <a:latin typeface="Times New Roman" pitchFamily="18" charset="0"/>
              <a:cs typeface="Times New Roman" pitchFamily="18" charset="0"/>
            </a:endParaRPr>
          </a:p>
          <a:p>
            <a:pPr algn="r" rtl="1"/>
            <a:endParaRPr lang="fr-FR" b="1" dirty="0">
              <a:latin typeface="Times New Roman" pitchFamily="18" charset="0"/>
              <a:cs typeface="Times New Roman" pitchFamily="18" charset="0"/>
            </a:endParaRPr>
          </a:p>
          <a:p>
            <a:pPr algn="r" rtl="1"/>
            <a:r>
              <a:rPr lang="ar-DZ" b="1" dirty="0">
                <a:latin typeface="Times New Roman" pitchFamily="18" charset="0"/>
                <a:cs typeface="Times New Roman" pitchFamily="18" charset="0"/>
              </a:rPr>
              <a:t>بإمكاننا نسخ قبل الطلبية وإرسالها إلى عدة موردين، وبعد الحصول على اقتراحاتهم يتم اختيار المورد المناسب الذي</a:t>
            </a:r>
          </a:p>
          <a:p>
            <a:pPr algn="r" rtl="1"/>
            <a:r>
              <a:rPr lang="ar-DZ" b="1" dirty="0">
                <a:latin typeface="Times New Roman" pitchFamily="18" charset="0"/>
                <a:cs typeface="Times New Roman" pitchFamily="18" charset="0"/>
              </a:rPr>
              <a:t>سيتلقى هذه الطلبية.</a:t>
            </a:r>
          </a:p>
          <a:p>
            <a:pPr algn="r" rtl="1"/>
            <a:r>
              <a:rPr lang="ar-DZ" b="1" dirty="0">
                <a:latin typeface="Times New Roman" pitchFamily="18" charset="0"/>
                <a:cs typeface="Times New Roman" pitchFamily="18" charset="0"/>
              </a:rPr>
              <a:t>يتم إرسال الطلبية عن طريق النقر على </a:t>
            </a:r>
            <a:r>
              <a:rPr lang="ar-DZ" b="1" dirty="0" smtClean="0">
                <a:latin typeface="Times New Roman" pitchFamily="18" charset="0"/>
                <a:cs typeface="Times New Roman" pitchFamily="18" charset="0"/>
              </a:rPr>
              <a:t>الزر                                     </a:t>
            </a:r>
            <a:r>
              <a:rPr lang="ar-DZ" b="1" dirty="0">
                <a:latin typeface="Times New Roman" pitchFamily="18" charset="0"/>
                <a:cs typeface="Times New Roman" pitchFamily="18" charset="0"/>
              </a:rPr>
              <a:t>لكي تأخد بعين </a:t>
            </a:r>
            <a:r>
              <a:rPr lang="ar-DZ" b="1" dirty="0" smtClean="0">
                <a:latin typeface="Times New Roman" pitchFamily="18" charset="0"/>
                <a:cs typeface="Times New Roman" pitchFamily="18" charset="0"/>
              </a:rPr>
              <a:t>الإعتبار </a:t>
            </a:r>
            <a:r>
              <a:rPr lang="ar-DZ" b="1" dirty="0">
                <a:latin typeface="Times New Roman" pitchFamily="18" charset="0"/>
                <a:cs typeface="Times New Roman" pitchFamily="18" charset="0"/>
              </a:rPr>
              <a:t>مع الطلبيات</a:t>
            </a:r>
          </a:p>
          <a:p>
            <a:pPr algn="r" rtl="1"/>
            <a:r>
              <a:rPr lang="ar-DZ" b="1" dirty="0" smtClean="0">
                <a:latin typeface="Times New Roman" pitchFamily="18" charset="0"/>
                <a:cs typeface="Times New Roman" pitchFamily="18" charset="0"/>
              </a:rPr>
              <a:t>الأخرى.</a:t>
            </a:r>
            <a:endParaRPr lang="ar-DZ" b="1" dirty="0">
              <a:latin typeface="Times New Roman" pitchFamily="18" charset="0"/>
              <a:cs typeface="Times New Roman" pitchFamily="18" charset="0"/>
            </a:endParaRPr>
          </a:p>
          <a:p>
            <a:pPr algn="r" rtl="1"/>
            <a:r>
              <a:rPr lang="ar-DZ" b="1" dirty="0">
                <a:latin typeface="Times New Roman" pitchFamily="18" charset="0"/>
                <a:cs typeface="Times New Roman" pitchFamily="18" charset="0"/>
              </a:rPr>
              <a:t>:</a:t>
            </a:r>
            <a:r>
              <a:rPr lang="ar-DZ" b="1" dirty="0" smtClean="0">
                <a:solidFill>
                  <a:srgbClr val="00B0F0"/>
                </a:solidFill>
                <a:latin typeface="Times New Roman" pitchFamily="18" charset="0"/>
                <a:cs typeface="Times New Roman" pitchFamily="18" charset="0"/>
              </a:rPr>
              <a:t>ملاحظة:</a:t>
            </a:r>
            <a:endParaRPr lang="ar-DZ" b="1" dirty="0">
              <a:solidFill>
                <a:srgbClr val="00B0F0"/>
              </a:solidFill>
              <a:latin typeface="Times New Roman" pitchFamily="18" charset="0"/>
              <a:cs typeface="Times New Roman" pitchFamily="18" charset="0"/>
            </a:endParaRPr>
          </a:p>
          <a:p>
            <a:pPr algn="r" rtl="1"/>
            <a:r>
              <a:rPr lang="ar-DZ" b="1" dirty="0">
                <a:latin typeface="Times New Roman" pitchFamily="18" charset="0"/>
                <a:cs typeface="Times New Roman" pitchFamily="18" charset="0"/>
              </a:rPr>
              <a:t>يتم </a:t>
            </a:r>
            <a:r>
              <a:rPr lang="ar-DZ" b="1" dirty="0" smtClean="0">
                <a:latin typeface="Times New Roman" pitchFamily="18" charset="0"/>
                <a:cs typeface="Times New Roman" pitchFamily="18" charset="0"/>
              </a:rPr>
              <a:t>ملأ </a:t>
            </a:r>
            <a:r>
              <a:rPr lang="ar-DZ" b="1" dirty="0">
                <a:latin typeface="Times New Roman" pitchFamily="18" charset="0"/>
                <a:cs typeface="Times New Roman" pitchFamily="18" charset="0"/>
              </a:rPr>
              <a:t>كل من قائمة الموردين و قائمة </a:t>
            </a:r>
            <a:r>
              <a:rPr lang="ar-DZ" b="1" dirty="0" smtClean="0">
                <a:latin typeface="Times New Roman" pitchFamily="18" charset="0"/>
                <a:cs typeface="Times New Roman" pitchFamily="18" charset="0"/>
              </a:rPr>
              <a:t>العملات  </a:t>
            </a:r>
            <a:r>
              <a:rPr lang="ar-DZ" b="1" dirty="0">
                <a:latin typeface="Times New Roman" pitchFamily="18" charset="0"/>
                <a:cs typeface="Times New Roman" pitchFamily="18" charset="0"/>
              </a:rPr>
              <a:t>قبل أي عملية وهذا على مستوى قسم </a:t>
            </a:r>
            <a:r>
              <a:rPr lang="ar-DZ" b="1" dirty="0" smtClean="0">
                <a:latin typeface="Times New Roman" pitchFamily="18" charset="0"/>
                <a:cs typeface="Times New Roman" pitchFamily="18" charset="0"/>
              </a:rPr>
              <a:t>الإدارة</a:t>
            </a:r>
            <a:endParaRPr lang="fr-FR" b="1" dirty="0">
              <a:latin typeface="Times New Roman" pitchFamily="18" charset="0"/>
              <a:cs typeface="Times New Roman" pitchFamily="18" charset="0"/>
            </a:endParaRPr>
          </a:p>
        </p:txBody>
      </p:sp>
      <p:pic>
        <p:nvPicPr>
          <p:cNvPr id="6146" name="Picture 2"/>
          <p:cNvPicPr>
            <a:picLocks noChangeAspect="1" noChangeArrowheads="1"/>
          </p:cNvPicPr>
          <p:nvPr/>
        </p:nvPicPr>
        <p:blipFill>
          <a:blip r:embed="rId2" cstate="print"/>
          <a:srcRect/>
          <a:stretch>
            <a:fillRect/>
          </a:stretch>
        </p:blipFill>
        <p:spPr bwMode="auto">
          <a:xfrm>
            <a:off x="3214678" y="4572008"/>
            <a:ext cx="2533657" cy="361951"/>
          </a:xfrm>
          <a:prstGeom prst="rect">
            <a:avLst/>
          </a:prstGeom>
          <a:noFill/>
          <a:ln w="9525">
            <a:noFill/>
            <a:miter lim="800000"/>
            <a:headEnd/>
            <a:tailEnd/>
          </a:ln>
          <a:effectLst/>
        </p:spPr>
      </p:pic>
    </p:spTree>
  </p:cSld>
  <p:clrMapOvr>
    <a:masterClrMapping/>
  </p:clrMapOvr>
  <p:transition>
    <p:newsflash/>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3046988"/>
          </a:xfrm>
          <a:prstGeom prst="rect">
            <a:avLst/>
          </a:prstGeom>
        </p:spPr>
        <p:txBody>
          <a:bodyPr wrap="square">
            <a:spAutoFit/>
          </a:bodyPr>
          <a:lstStyle/>
          <a:p>
            <a:pPr algn="r"/>
            <a:r>
              <a:rPr lang="ar-DZ" sz="3200" b="1" dirty="0" smtClean="0">
                <a:solidFill>
                  <a:srgbClr val="FF0000"/>
                </a:solidFill>
                <a:latin typeface="Times New Roman" pitchFamily="18" charset="0"/>
                <a:cs typeface="Times New Roman" pitchFamily="18" charset="0"/>
              </a:rPr>
              <a:t>2-2 </a:t>
            </a:r>
            <a:r>
              <a:rPr lang="ar-DZ" sz="3200" b="1" dirty="0" err="1" smtClean="0">
                <a:solidFill>
                  <a:srgbClr val="FF0000"/>
                </a:solidFill>
                <a:latin typeface="Times New Roman" pitchFamily="18" charset="0"/>
                <a:cs typeface="Times New Roman" pitchFamily="18" charset="0"/>
              </a:rPr>
              <a:t>الطلبيات</a:t>
            </a:r>
            <a:r>
              <a:rPr lang="ar-DZ" sz="3200" b="1" dirty="0" smtClean="0">
                <a:solidFill>
                  <a:srgbClr val="FF0000"/>
                </a:solidFill>
                <a:latin typeface="Times New Roman" pitchFamily="18" charset="0"/>
                <a:cs typeface="Times New Roman" pitchFamily="18" charset="0"/>
              </a:rPr>
              <a:t> </a:t>
            </a:r>
            <a:endParaRPr lang="fr-FR" sz="3600" b="1" dirty="0" smtClean="0">
              <a:solidFill>
                <a:srgbClr val="FF0000"/>
              </a:solidFill>
              <a:latin typeface="Times New Roman" pitchFamily="18" charset="0"/>
              <a:cs typeface="Times New Roman" pitchFamily="18" charset="0"/>
            </a:endParaRPr>
          </a:p>
          <a:p>
            <a:pPr algn="r"/>
            <a:r>
              <a:rPr lang="ar-DZ" sz="2000" b="1" dirty="0" smtClean="0">
                <a:latin typeface="Times New Roman" pitchFamily="18" charset="0"/>
                <a:cs typeface="Times New Roman" pitchFamily="18" charset="0"/>
              </a:rPr>
              <a:t>نستطيع إنشاء </a:t>
            </a:r>
            <a:r>
              <a:rPr lang="ar-DZ" sz="2000" b="1" dirty="0" err="1" smtClean="0">
                <a:latin typeface="Times New Roman" pitchFamily="18" charset="0"/>
                <a:cs typeface="Times New Roman" pitchFamily="18" charset="0"/>
              </a:rPr>
              <a:t>طلبية</a:t>
            </a:r>
            <a:r>
              <a:rPr lang="ar-DZ" sz="2000" b="1" dirty="0" smtClean="0">
                <a:latin typeface="Times New Roman" pitchFamily="18" charset="0"/>
                <a:cs typeface="Times New Roman" pitchFamily="18" charset="0"/>
              </a:rPr>
              <a:t> أو البحث عن </a:t>
            </a:r>
            <a:r>
              <a:rPr lang="ar-DZ" sz="2000" b="1" dirty="0" err="1" smtClean="0">
                <a:latin typeface="Times New Roman" pitchFamily="18" charset="0"/>
                <a:cs typeface="Times New Roman" pitchFamily="18" charset="0"/>
              </a:rPr>
              <a:t>طلبية</a:t>
            </a:r>
            <a:r>
              <a:rPr lang="ar-DZ" sz="2000" b="1" dirty="0" smtClean="0">
                <a:latin typeface="Times New Roman" pitchFamily="18" charset="0"/>
                <a:cs typeface="Times New Roman" pitchFamily="18" charset="0"/>
              </a:rPr>
              <a:t> موجودة مسبقا ثم تعديلها</a:t>
            </a:r>
          </a:p>
          <a:p>
            <a:pPr algn="r"/>
            <a:r>
              <a:rPr lang="ar-DZ" sz="2000" b="1" dirty="0" smtClean="0">
                <a:latin typeface="Times New Roman" pitchFamily="18" charset="0"/>
                <a:cs typeface="Times New Roman" pitchFamily="18" charset="0"/>
              </a:rPr>
              <a:t>:</a:t>
            </a:r>
            <a:r>
              <a:rPr lang="ar-DZ" sz="2000" b="1" dirty="0">
                <a:latin typeface="Times New Roman" pitchFamily="18" charset="0"/>
                <a:cs typeface="Times New Roman" pitchFamily="18" charset="0"/>
              </a:rPr>
              <a:t>تتم عملية البحث وفق عدة معايير</a:t>
            </a:r>
          </a:p>
          <a:p>
            <a:pPr algn="r"/>
            <a:r>
              <a:rPr lang="ar-DZ" sz="2000" b="1" dirty="0">
                <a:latin typeface="Times New Roman" pitchFamily="18" charset="0"/>
                <a:cs typeface="Times New Roman" pitchFamily="18" charset="0"/>
              </a:rPr>
              <a:t>- </a:t>
            </a:r>
            <a:r>
              <a:rPr lang="ar-DZ" sz="2000" b="1" dirty="0">
                <a:solidFill>
                  <a:srgbClr val="00B0F0"/>
                </a:solidFill>
                <a:latin typeface="Times New Roman" pitchFamily="18" charset="0"/>
                <a:cs typeface="Times New Roman" pitchFamily="18" charset="0"/>
              </a:rPr>
              <a:t>رقم الطلبية </a:t>
            </a:r>
            <a:r>
              <a:rPr lang="ar-DZ" sz="2000" b="1" dirty="0">
                <a:latin typeface="Times New Roman" pitchFamily="18" charset="0"/>
                <a:cs typeface="Times New Roman" pitchFamily="18" charset="0"/>
              </a:rPr>
              <a:t>: يكون رقم الطلبية كامل أو جزء من الرقم.</a:t>
            </a:r>
          </a:p>
          <a:p>
            <a:pPr algn="r"/>
            <a:r>
              <a:rPr lang="ar-DZ" sz="2000" b="1" dirty="0">
                <a:latin typeface="Times New Roman" pitchFamily="18" charset="0"/>
                <a:cs typeface="Times New Roman" pitchFamily="18" charset="0"/>
              </a:rPr>
              <a:t>-</a:t>
            </a:r>
            <a:r>
              <a:rPr lang="ar-DZ" sz="2000" b="1" dirty="0">
                <a:solidFill>
                  <a:srgbClr val="00B0F0"/>
                </a:solidFill>
                <a:latin typeface="Times New Roman" pitchFamily="18" charset="0"/>
                <a:cs typeface="Times New Roman" pitchFamily="18" charset="0"/>
              </a:rPr>
              <a:t> تاريخ الطلبية.</a:t>
            </a:r>
          </a:p>
          <a:p>
            <a:pPr algn="r"/>
            <a:r>
              <a:rPr lang="ar-DZ" sz="2000" b="1" dirty="0">
                <a:latin typeface="Times New Roman" pitchFamily="18" charset="0"/>
                <a:cs typeface="Times New Roman" pitchFamily="18" charset="0"/>
              </a:rPr>
              <a:t>- </a:t>
            </a:r>
            <a:r>
              <a:rPr lang="ar-DZ" sz="2000" b="1" dirty="0">
                <a:solidFill>
                  <a:srgbClr val="00B0F0"/>
                </a:solidFill>
                <a:latin typeface="Times New Roman" pitchFamily="18" charset="0"/>
                <a:cs typeface="Times New Roman" pitchFamily="18" charset="0"/>
              </a:rPr>
              <a:t>المورد : </a:t>
            </a:r>
            <a:r>
              <a:rPr lang="ar-DZ" sz="2000" b="1" dirty="0">
                <a:latin typeface="Times New Roman" pitchFamily="18" charset="0"/>
                <a:cs typeface="Times New Roman" pitchFamily="18" charset="0"/>
              </a:rPr>
              <a:t>اسم المورد كامل أو جزء من </a:t>
            </a:r>
            <a:r>
              <a:rPr lang="ar-DZ" sz="2000" b="1" dirty="0" smtClean="0">
                <a:latin typeface="Times New Roman" pitchFamily="18" charset="0"/>
                <a:cs typeface="Times New Roman" pitchFamily="18" charset="0"/>
              </a:rPr>
              <a:t>الإسم</a:t>
            </a:r>
            <a:r>
              <a:rPr lang="ar-DZ" sz="2000" b="1" dirty="0">
                <a:latin typeface="Times New Roman" pitchFamily="18" charset="0"/>
                <a:cs typeface="Times New Roman" pitchFamily="18" charset="0"/>
              </a:rPr>
              <a:t>.</a:t>
            </a:r>
          </a:p>
          <a:p>
            <a:pPr algn="r"/>
            <a:r>
              <a:rPr lang="ar-DZ" sz="2000" b="1" dirty="0">
                <a:latin typeface="Times New Roman" pitchFamily="18" charset="0"/>
                <a:cs typeface="Times New Roman" pitchFamily="18" charset="0"/>
              </a:rPr>
              <a:t>- </a:t>
            </a:r>
            <a:r>
              <a:rPr lang="ar-DZ" sz="2000" b="1" dirty="0">
                <a:solidFill>
                  <a:srgbClr val="00B0F0"/>
                </a:solidFill>
                <a:latin typeface="Times New Roman" pitchFamily="18" charset="0"/>
                <a:cs typeface="Times New Roman" pitchFamily="18" charset="0"/>
              </a:rPr>
              <a:t>حالة الطلبية </a:t>
            </a:r>
            <a:r>
              <a:rPr lang="ar-DZ" sz="2000" b="1" dirty="0">
                <a:latin typeface="Times New Roman" pitchFamily="18" charset="0"/>
                <a:cs typeface="Times New Roman" pitchFamily="18" charset="0"/>
              </a:rPr>
              <a:t>: ( جارية أو للتأكيد</a:t>
            </a:r>
            <a:r>
              <a:rPr lang="ar-DZ" sz="2000" b="1" dirty="0" smtClean="0">
                <a:latin typeface="Times New Roman" pitchFamily="18" charset="0"/>
                <a:cs typeface="Times New Roman" pitchFamily="18" charset="0"/>
              </a:rPr>
              <a:t>).يقوم </a:t>
            </a:r>
            <a:r>
              <a:rPr lang="ar-DZ" sz="2000" b="1" dirty="0">
                <a:latin typeface="Times New Roman" pitchFamily="18" charset="0"/>
                <a:cs typeface="Times New Roman" pitchFamily="18" charset="0"/>
              </a:rPr>
              <a:t>النظام بإظهار عناوين الطلبيات بإضافة إلى الفواتير الخاصة بكل وصل </a:t>
            </a:r>
            <a:r>
              <a:rPr lang="ar-DZ" sz="2000" b="1" dirty="0" smtClean="0">
                <a:latin typeface="Times New Roman" pitchFamily="18" charset="0"/>
                <a:cs typeface="Times New Roman" pitchFamily="18" charset="0"/>
              </a:rPr>
              <a:t>طلبية</a:t>
            </a:r>
            <a:endParaRPr lang="ar-DZ" sz="2000" b="1" dirty="0">
              <a:latin typeface="Times New Roman" pitchFamily="18" charset="0"/>
              <a:cs typeface="Times New Roman" pitchFamily="18" charset="0"/>
            </a:endParaRPr>
          </a:p>
          <a:p>
            <a:pPr algn="r"/>
            <a:r>
              <a:rPr lang="ar-DZ" sz="2000" b="1" dirty="0">
                <a:solidFill>
                  <a:srgbClr val="00B0F0"/>
                </a:solidFill>
                <a:latin typeface="Times New Roman" pitchFamily="18" charset="0"/>
                <a:cs typeface="Times New Roman" pitchFamily="18" charset="0"/>
              </a:rPr>
              <a:t>فتظهر النافذة التالية</a:t>
            </a:r>
            <a:r>
              <a:rPr lang="ar-DZ" sz="2000" b="1" dirty="0" smtClean="0">
                <a:solidFill>
                  <a:srgbClr val="00B0F0"/>
                </a:solidFill>
                <a:latin typeface="Times New Roman" pitchFamily="18" charset="0"/>
                <a:cs typeface="Times New Roman" pitchFamily="18" charset="0"/>
              </a:rPr>
              <a:t>:</a:t>
            </a:r>
            <a:r>
              <a:rPr lang="ar-DZ" sz="2000" b="1" dirty="0" smtClean="0">
                <a:latin typeface="Times New Roman" pitchFamily="18" charset="0"/>
                <a:cs typeface="Times New Roman" pitchFamily="18" charset="0"/>
              </a:rPr>
              <a:t> </a:t>
            </a:r>
            <a:r>
              <a:rPr lang="ar-DZ" sz="2000" b="1" dirty="0">
                <a:latin typeface="Times New Roman" pitchFamily="18" charset="0"/>
                <a:cs typeface="Times New Roman" pitchFamily="18" charset="0"/>
              </a:rPr>
              <a:t>تتم عملية إنشاء طلبية بنفس طريقة إنشاء قبل الطلبية، وذلك بالنقر على </a:t>
            </a:r>
            <a:r>
              <a:rPr lang="ar-DZ" sz="2000" b="1" dirty="0" smtClean="0">
                <a:latin typeface="Times New Roman" pitchFamily="18" charset="0"/>
                <a:cs typeface="Times New Roman" pitchFamily="18" charset="0"/>
              </a:rPr>
              <a:t>زر </a:t>
            </a:r>
            <a:r>
              <a:rPr lang="ar-DZ" sz="2000" dirty="0" smtClean="0">
                <a:cs typeface="Arabic Transparent" pitchFamily="2" charset="-78"/>
              </a:rPr>
              <a:t> </a:t>
            </a:r>
            <a:endParaRPr lang="fr-FR" sz="2000" dirty="0">
              <a:cs typeface="Arabic Transparent" pitchFamily="2" charset="-78"/>
            </a:endParaRPr>
          </a:p>
        </p:txBody>
      </p:sp>
      <p:pic>
        <p:nvPicPr>
          <p:cNvPr id="7170" name="Picture 2"/>
          <p:cNvPicPr>
            <a:picLocks noChangeAspect="1" noChangeArrowheads="1"/>
          </p:cNvPicPr>
          <p:nvPr/>
        </p:nvPicPr>
        <p:blipFill>
          <a:blip r:embed="rId2" cstate="print"/>
          <a:srcRect/>
          <a:stretch>
            <a:fillRect/>
          </a:stretch>
        </p:blipFill>
        <p:spPr bwMode="auto">
          <a:xfrm>
            <a:off x="214282" y="3000372"/>
            <a:ext cx="8715436" cy="3357586"/>
          </a:xfrm>
          <a:prstGeom prst="rect">
            <a:avLst/>
          </a:prstGeom>
          <a:noFill/>
          <a:ln w="9525">
            <a:noFill/>
            <a:miter lim="800000"/>
            <a:headEnd/>
            <a:tailEnd/>
          </a:ln>
          <a:effectLst/>
        </p:spPr>
      </p:pic>
      <p:sp>
        <p:nvSpPr>
          <p:cNvPr id="4" name="Rectangle 3"/>
          <p:cNvSpPr/>
          <p:nvPr/>
        </p:nvSpPr>
        <p:spPr>
          <a:xfrm>
            <a:off x="3571868" y="6488668"/>
            <a:ext cx="2553904" cy="461665"/>
          </a:xfrm>
          <a:prstGeom prst="rect">
            <a:avLst/>
          </a:prstGeom>
        </p:spPr>
        <p:txBody>
          <a:bodyPr wrap="none">
            <a:spAutoFit/>
          </a:bodyPr>
          <a:lstStyle/>
          <a:p>
            <a:r>
              <a:rPr lang="ar-DZ" sz="2400" b="1" dirty="0">
                <a:solidFill>
                  <a:srgbClr val="00B0F0"/>
                </a:solidFill>
                <a:latin typeface="Times New Roman" pitchFamily="18" charset="0"/>
                <a:cs typeface="Times New Roman" pitchFamily="18" charset="0"/>
              </a:rPr>
              <a:t>صورة </a:t>
            </a:r>
            <a:r>
              <a:rPr lang="ar-DZ" sz="2400" b="1" i="1" dirty="0">
                <a:solidFill>
                  <a:srgbClr val="00B0F0"/>
                </a:solidFill>
                <a:latin typeface="Times New Roman" pitchFamily="18" charset="0"/>
                <a:cs typeface="Times New Roman" pitchFamily="18" charset="0"/>
              </a:rPr>
              <a:t>8</a:t>
            </a:r>
            <a:r>
              <a:rPr lang="ar-DZ" sz="2400" b="1" i="1" dirty="0">
                <a:latin typeface="Times New Roman" pitchFamily="18" charset="0"/>
                <a:cs typeface="Times New Roman" pitchFamily="18" charset="0"/>
              </a:rPr>
              <a:t> : طلبية جديدة</a:t>
            </a:r>
            <a:endParaRPr lang="fr-FR" sz="2400" b="1" dirty="0">
              <a:latin typeface="Times New Roman" pitchFamily="18" charset="0"/>
              <a:cs typeface="Times New Roman" pitchFamily="18" charset="0"/>
            </a:endParaRPr>
          </a:p>
        </p:txBody>
      </p:sp>
      <p:pic>
        <p:nvPicPr>
          <p:cNvPr id="7171" name="Picture 3"/>
          <p:cNvPicPr>
            <a:picLocks noChangeAspect="1" noChangeArrowheads="1"/>
          </p:cNvPicPr>
          <p:nvPr/>
        </p:nvPicPr>
        <p:blipFill>
          <a:blip r:embed="rId3" cstate="print"/>
          <a:srcRect/>
          <a:stretch>
            <a:fillRect/>
          </a:stretch>
        </p:blipFill>
        <p:spPr bwMode="auto">
          <a:xfrm>
            <a:off x="0" y="2714620"/>
            <a:ext cx="1357322" cy="286914"/>
          </a:xfrm>
          <a:prstGeom prst="rect">
            <a:avLst/>
          </a:prstGeom>
          <a:noFill/>
          <a:ln w="9525">
            <a:noFill/>
            <a:miter lim="800000"/>
            <a:headEnd/>
            <a:tailEnd/>
          </a:ln>
          <a:effectLst/>
        </p:spPr>
      </p:pic>
    </p:spTree>
  </p:cSld>
  <p:clrMapOvr>
    <a:masterClrMapping/>
  </p:clrMapOvr>
  <p:transition>
    <p:newsflash/>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8596" y="214290"/>
            <a:ext cx="8143932" cy="400110"/>
          </a:xfrm>
          <a:prstGeom prst="rect">
            <a:avLst/>
          </a:prstGeom>
        </p:spPr>
        <p:txBody>
          <a:bodyPr wrap="square">
            <a:spAutoFit/>
          </a:bodyPr>
          <a:lstStyle/>
          <a:p>
            <a:r>
              <a:rPr lang="ar-DZ" b="1" dirty="0" smtClean="0">
                <a:latin typeface="Times New Roman" pitchFamily="18" charset="0"/>
                <a:cs typeface="Times New Roman" pitchFamily="18" charset="0"/>
              </a:rPr>
              <a:t>.</a:t>
            </a:r>
            <a:r>
              <a:rPr lang="ar-DZ" sz="2000" b="1" dirty="0" smtClean="0">
                <a:latin typeface="Times New Roman" pitchFamily="18" charset="0"/>
                <a:cs typeface="Times New Roman" pitchFamily="18" charset="0"/>
              </a:rPr>
              <a:t>بعد </a:t>
            </a:r>
            <a:r>
              <a:rPr lang="ar-DZ" sz="2000" b="1" dirty="0">
                <a:latin typeface="Times New Roman" pitchFamily="18" charset="0"/>
                <a:cs typeface="Times New Roman" pitchFamily="18" charset="0"/>
              </a:rPr>
              <a:t>إدخال البيانات الخاصة بالطلبية تظهر هذه </a:t>
            </a:r>
            <a:r>
              <a:rPr lang="ar-DZ" sz="2000" b="1" dirty="0" smtClean="0">
                <a:latin typeface="Times New Roman" pitchFamily="18" charset="0"/>
                <a:cs typeface="Times New Roman" pitchFamily="18" charset="0"/>
              </a:rPr>
              <a:t>الأخيرة </a:t>
            </a:r>
            <a:r>
              <a:rPr lang="ar-DZ" sz="2000" b="1" dirty="0">
                <a:latin typeface="Times New Roman" pitchFamily="18" charset="0"/>
                <a:cs typeface="Times New Roman" pitchFamily="18" charset="0"/>
              </a:rPr>
              <a:t>في قائمة الطلبيات ( </a:t>
            </a:r>
            <a:r>
              <a:rPr lang="ar-DZ" sz="2000" b="1" dirty="0" smtClean="0">
                <a:latin typeface="Times New Roman" pitchFamily="18" charset="0"/>
                <a:cs typeface="Times New Roman" pitchFamily="18" charset="0"/>
              </a:rPr>
              <a:t>صورة 9</a:t>
            </a:r>
            <a:endParaRPr lang="fr-FR" b="1" dirty="0">
              <a:latin typeface="Times New Roman" pitchFamily="18" charset="0"/>
              <a:cs typeface="Times New Roman" pitchFamily="18" charset="0"/>
            </a:endParaRPr>
          </a:p>
        </p:txBody>
      </p:sp>
      <p:pic>
        <p:nvPicPr>
          <p:cNvPr id="8194" name="Picture 2"/>
          <p:cNvPicPr>
            <a:picLocks noChangeAspect="1" noChangeArrowheads="1"/>
          </p:cNvPicPr>
          <p:nvPr/>
        </p:nvPicPr>
        <p:blipFill>
          <a:blip r:embed="rId2" cstate="print"/>
          <a:srcRect/>
          <a:stretch>
            <a:fillRect/>
          </a:stretch>
        </p:blipFill>
        <p:spPr bwMode="auto">
          <a:xfrm>
            <a:off x="285720" y="804863"/>
            <a:ext cx="8643998" cy="5410219"/>
          </a:xfrm>
          <a:prstGeom prst="rect">
            <a:avLst/>
          </a:prstGeom>
          <a:noFill/>
          <a:ln w="9525">
            <a:noFill/>
            <a:miter lim="800000"/>
            <a:headEnd/>
            <a:tailEnd/>
          </a:ln>
          <a:effectLst/>
        </p:spPr>
      </p:pic>
      <p:sp>
        <p:nvSpPr>
          <p:cNvPr id="4" name="Rectangle 3"/>
          <p:cNvSpPr/>
          <p:nvPr/>
        </p:nvSpPr>
        <p:spPr>
          <a:xfrm>
            <a:off x="2643174" y="6396335"/>
            <a:ext cx="5057795" cy="461665"/>
          </a:xfrm>
          <a:prstGeom prst="rect">
            <a:avLst/>
          </a:prstGeom>
        </p:spPr>
        <p:txBody>
          <a:bodyPr wrap="none">
            <a:spAutoFit/>
          </a:bodyPr>
          <a:lstStyle/>
          <a:p>
            <a:r>
              <a:rPr lang="ar-DZ" sz="2400" b="1" dirty="0" smtClean="0">
                <a:solidFill>
                  <a:srgbClr val="00B0F0"/>
                </a:solidFill>
                <a:latin typeface="Times New Roman" pitchFamily="18" charset="0"/>
                <a:cs typeface="Times New Roman" pitchFamily="18" charset="0"/>
              </a:rPr>
              <a:t>صورة </a:t>
            </a:r>
            <a:r>
              <a:rPr lang="ar-DZ" sz="2400" b="1" i="1" dirty="0">
                <a:solidFill>
                  <a:srgbClr val="00B0F0"/>
                </a:solidFill>
                <a:latin typeface="Times New Roman" pitchFamily="18" charset="0"/>
                <a:cs typeface="Times New Roman" pitchFamily="18" charset="0"/>
              </a:rPr>
              <a:t>9</a:t>
            </a:r>
            <a:r>
              <a:rPr lang="ar-DZ" sz="2400" b="1" i="1" dirty="0">
                <a:latin typeface="Times New Roman" pitchFamily="18" charset="0"/>
                <a:cs typeface="Times New Roman" pitchFamily="18" charset="0"/>
              </a:rPr>
              <a:t> : نتيجة إضافة طلبية جديدة غير مؤكدة</a:t>
            </a:r>
            <a:endParaRPr lang="fr-FR" sz="2400" b="1"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3785652"/>
          </a:xfrm>
          <a:prstGeom prst="rect">
            <a:avLst/>
          </a:prstGeom>
        </p:spPr>
        <p:txBody>
          <a:bodyPr wrap="square">
            <a:spAutoFit/>
          </a:bodyPr>
          <a:lstStyle/>
          <a:p>
            <a:pPr algn="r"/>
            <a:r>
              <a:rPr lang="ar-DZ" sz="2000" b="1" dirty="0">
                <a:latin typeface="Times New Roman" pitchFamily="18" charset="0"/>
                <a:cs typeface="Times New Roman" pitchFamily="18" charset="0"/>
              </a:rPr>
              <a:t>عند تسجيل العملية تظهر المعلومات التالية </a:t>
            </a:r>
            <a:r>
              <a:rPr lang="ar-DZ" sz="2000" b="1" dirty="0" smtClean="0">
                <a:latin typeface="Times New Roman" pitchFamily="18" charset="0"/>
                <a:cs typeface="Times New Roman" pitchFamily="18" charset="0"/>
              </a:rPr>
              <a:t>:</a:t>
            </a:r>
          </a:p>
          <a:p>
            <a:pPr algn="r"/>
            <a:r>
              <a:rPr lang="ar-DZ" sz="2000" b="1" dirty="0" smtClean="0">
                <a:latin typeface="Times New Roman" pitchFamily="18" charset="0"/>
                <a:cs typeface="Times New Roman" pitchFamily="18" charset="0"/>
              </a:rPr>
              <a:t>رقم الطلبية</a:t>
            </a:r>
          </a:p>
          <a:p>
            <a:pPr algn="r"/>
            <a:r>
              <a:rPr lang="ar-DZ" sz="2000" b="1" dirty="0" smtClean="0">
                <a:latin typeface="Times New Roman" pitchFamily="18" charset="0"/>
                <a:cs typeface="Times New Roman" pitchFamily="18" charset="0"/>
              </a:rPr>
              <a:t>المورد </a:t>
            </a:r>
            <a:endParaRPr lang="ar-DZ" sz="2000" b="1" dirty="0">
              <a:latin typeface="Times New Roman" pitchFamily="18" charset="0"/>
              <a:cs typeface="Times New Roman" pitchFamily="18" charset="0"/>
            </a:endParaRPr>
          </a:p>
          <a:p>
            <a:pPr algn="r"/>
            <a:r>
              <a:rPr lang="ar-DZ" sz="2000" b="1" dirty="0">
                <a:latin typeface="Times New Roman" pitchFamily="18" charset="0"/>
                <a:cs typeface="Times New Roman" pitchFamily="18" charset="0"/>
              </a:rPr>
              <a:t>تاريخ الطلبية </a:t>
            </a:r>
            <a:r>
              <a:rPr lang="ar-DZ" sz="2000" b="1" dirty="0" smtClean="0">
                <a:latin typeface="Times New Roman" pitchFamily="18" charset="0"/>
                <a:cs typeface="Times New Roman" pitchFamily="18" charset="0"/>
              </a:rPr>
              <a:t> </a:t>
            </a:r>
            <a:endParaRPr lang="ar-DZ" sz="2000" b="1" dirty="0">
              <a:latin typeface="Times New Roman" pitchFamily="18" charset="0"/>
              <a:cs typeface="Times New Roman" pitchFamily="18" charset="0"/>
            </a:endParaRPr>
          </a:p>
          <a:p>
            <a:pPr algn="r"/>
            <a:r>
              <a:rPr lang="ar-DZ" sz="2000" b="1" dirty="0">
                <a:latin typeface="Times New Roman" pitchFamily="18" charset="0"/>
                <a:cs typeface="Times New Roman" pitchFamily="18" charset="0"/>
              </a:rPr>
              <a:t>ثمن </a:t>
            </a:r>
            <a:r>
              <a:rPr lang="ar-DZ" sz="2000" b="1" dirty="0" smtClean="0">
                <a:latin typeface="Times New Roman" pitchFamily="18" charset="0"/>
                <a:cs typeface="Times New Roman" pitchFamily="18" charset="0"/>
              </a:rPr>
              <a:t>الطلبية</a:t>
            </a:r>
          </a:p>
          <a:p>
            <a:pPr algn="r"/>
            <a:r>
              <a:rPr lang="ar-DZ" sz="2000" b="1" dirty="0" smtClean="0">
                <a:latin typeface="Times New Roman" pitchFamily="18" charset="0"/>
                <a:cs typeface="Times New Roman" pitchFamily="18" charset="0"/>
              </a:rPr>
              <a:t>- حالة الطلبية ( جارية, للتأكيد)</a:t>
            </a:r>
          </a:p>
          <a:p>
            <a:pPr algn="r"/>
            <a:r>
              <a:rPr lang="ar-DZ" sz="2000" b="1" dirty="0" smtClean="0">
                <a:latin typeface="Times New Roman" pitchFamily="18" charset="0"/>
                <a:cs typeface="Times New Roman" pitchFamily="18" charset="0"/>
              </a:rPr>
              <a:t>باستطاعتنا </a:t>
            </a:r>
            <a:r>
              <a:rPr lang="ar-DZ" sz="2000" b="1" dirty="0">
                <a:latin typeface="Times New Roman" pitchFamily="18" charset="0"/>
                <a:cs typeface="Times New Roman" pitchFamily="18" charset="0"/>
              </a:rPr>
              <a:t>طباعة وصل الطلبية و هذا بنقر </a:t>
            </a:r>
            <a:r>
              <a:rPr lang="ar-DZ" sz="2000" b="1" dirty="0" smtClean="0">
                <a:latin typeface="Times New Roman" pitchFamily="18" charset="0"/>
                <a:cs typeface="Times New Roman" pitchFamily="18" charset="0"/>
              </a:rPr>
              <a:t>علي                             </a:t>
            </a:r>
            <a:r>
              <a:rPr lang="ar-DZ" sz="2000" b="1" dirty="0">
                <a:latin typeface="Times New Roman" pitchFamily="18" charset="0"/>
                <a:cs typeface="Times New Roman" pitchFamily="18" charset="0"/>
              </a:rPr>
              <a:t>وذلك من </a:t>
            </a:r>
            <a:r>
              <a:rPr lang="ar-DZ" sz="2000" b="1" dirty="0" smtClean="0">
                <a:latin typeface="Times New Roman" pitchFamily="18" charset="0"/>
                <a:cs typeface="Times New Roman" pitchFamily="18" charset="0"/>
              </a:rPr>
              <a:t>خلال </a:t>
            </a:r>
            <a:r>
              <a:rPr lang="ar-DZ" sz="2000" b="1" dirty="0">
                <a:latin typeface="Times New Roman" pitchFamily="18" charset="0"/>
                <a:cs typeface="Times New Roman" pitchFamily="18" charset="0"/>
              </a:rPr>
              <a:t>قائمة الطلبيات،</a:t>
            </a:r>
          </a:p>
          <a:p>
            <a:pPr algn="r"/>
            <a:r>
              <a:rPr lang="ar-DZ" sz="2000" b="1" dirty="0">
                <a:latin typeface="Times New Roman" pitchFamily="18" charset="0"/>
                <a:cs typeface="Times New Roman" pitchFamily="18" charset="0"/>
              </a:rPr>
              <a:t>كما يمكن تعديل وحذف عنوان قبل عملية تأكيد الطلبية.</a:t>
            </a:r>
          </a:p>
          <a:p>
            <a:pPr algn="r"/>
            <a:r>
              <a:rPr lang="ar-DZ" sz="2000" b="1" dirty="0" smtClean="0">
                <a:latin typeface="Times New Roman" pitchFamily="18" charset="0"/>
                <a:cs typeface="Times New Roman" pitchFamily="18" charset="0"/>
              </a:rPr>
              <a:t>و بمجرد تأكيدها تصبح غير قابلة لتعديل تأكيد الطلبية ننقر علي الزر   .</a:t>
            </a:r>
          </a:p>
          <a:p>
            <a:pPr algn="r"/>
            <a:r>
              <a:rPr lang="ar-DZ" sz="2000" b="1" dirty="0" smtClean="0">
                <a:latin typeface="Times New Roman" pitchFamily="18" charset="0"/>
                <a:cs typeface="Times New Roman" pitchFamily="18" charset="0"/>
              </a:rPr>
              <a:t>بعد عملية التاكيد تنتقل الطلبية من الحالة. « جارية » إلى الحالة « للتأكيد »بعدها نمر الي مرحلة استلام</a:t>
            </a:r>
          </a:p>
          <a:p>
            <a:pPr algn="r"/>
            <a:r>
              <a:rPr lang="ar-DZ" sz="2000" b="1" dirty="0" smtClean="0">
                <a:latin typeface="Times New Roman" pitchFamily="18" charset="0"/>
                <a:cs typeface="Times New Roman" pitchFamily="18" charset="0"/>
              </a:rPr>
              <a:t>الوثائق وبالنقر على</a:t>
            </a:r>
          </a:p>
          <a:p>
            <a:pPr algn="r"/>
            <a:r>
              <a:rPr lang="fr-FR" sz="2000" b="1" dirty="0" smtClean="0">
                <a:latin typeface="Times New Roman" pitchFamily="18" charset="0"/>
                <a:cs typeface="Times New Roman" pitchFamily="18" charset="0"/>
              </a:rPr>
              <a:t>      </a:t>
            </a:r>
            <a:r>
              <a:rPr lang="ar-DZ" sz="2000" b="1" dirty="0" smtClean="0">
                <a:latin typeface="Times New Roman" pitchFamily="18" charset="0"/>
                <a:cs typeface="Times New Roman" pitchFamily="18" charset="0"/>
              </a:rPr>
              <a:t>:تظهر </a:t>
            </a:r>
            <a:r>
              <a:rPr lang="ar-DZ" sz="2000" b="1" dirty="0">
                <a:latin typeface="Times New Roman" pitchFamily="18" charset="0"/>
                <a:cs typeface="Times New Roman" pitchFamily="18" charset="0"/>
              </a:rPr>
              <a:t>النافذة التالية :</a:t>
            </a:r>
            <a:r>
              <a:rPr lang="ar-DZ" sz="2000" b="1" dirty="0" smtClean="0">
                <a:latin typeface="Times New Roman" pitchFamily="18" charset="0"/>
                <a:cs typeface="Times New Roman" pitchFamily="18" charset="0"/>
              </a:rPr>
              <a:t>(صورة10</a:t>
            </a:r>
            <a:endParaRPr lang="fr-FR" b="1" dirty="0">
              <a:latin typeface="Times New Roman" pitchFamily="18" charset="0"/>
              <a:cs typeface="Times New Roman" pitchFamily="18" charset="0"/>
            </a:endParaRPr>
          </a:p>
        </p:txBody>
      </p:sp>
      <p:pic>
        <p:nvPicPr>
          <p:cNvPr id="9218" name="Picture 2"/>
          <p:cNvPicPr>
            <a:picLocks noChangeAspect="1" noChangeArrowheads="1"/>
          </p:cNvPicPr>
          <p:nvPr/>
        </p:nvPicPr>
        <p:blipFill>
          <a:blip r:embed="rId2" cstate="print"/>
          <a:srcRect/>
          <a:stretch>
            <a:fillRect/>
          </a:stretch>
        </p:blipFill>
        <p:spPr bwMode="auto">
          <a:xfrm>
            <a:off x="2857488" y="1785926"/>
            <a:ext cx="2000264" cy="369796"/>
          </a:xfrm>
          <a:prstGeom prst="rect">
            <a:avLst/>
          </a:prstGeom>
          <a:noFill/>
          <a:ln w="9525">
            <a:noFill/>
            <a:miter lim="800000"/>
            <a:headEnd/>
            <a:tailEnd/>
          </a:ln>
          <a:effectLst/>
        </p:spPr>
      </p:pic>
      <p:pic>
        <p:nvPicPr>
          <p:cNvPr id="9219" name="Picture 3"/>
          <p:cNvPicPr>
            <a:picLocks noChangeAspect="1" noChangeArrowheads="1"/>
          </p:cNvPicPr>
          <p:nvPr/>
        </p:nvPicPr>
        <p:blipFill>
          <a:blip r:embed="rId3" cstate="print"/>
          <a:srcRect/>
          <a:stretch>
            <a:fillRect/>
          </a:stretch>
        </p:blipFill>
        <p:spPr bwMode="auto">
          <a:xfrm>
            <a:off x="1000100" y="2285992"/>
            <a:ext cx="1928826" cy="498461"/>
          </a:xfrm>
          <a:prstGeom prst="rect">
            <a:avLst/>
          </a:prstGeom>
          <a:noFill/>
          <a:ln w="9525">
            <a:noFill/>
            <a:miter lim="800000"/>
            <a:headEnd/>
            <a:tailEnd/>
          </a:ln>
          <a:effectLst/>
        </p:spPr>
      </p:pic>
      <p:pic>
        <p:nvPicPr>
          <p:cNvPr id="9220" name="Picture 4"/>
          <p:cNvPicPr>
            <a:picLocks noChangeAspect="1" noChangeArrowheads="1"/>
          </p:cNvPicPr>
          <p:nvPr/>
        </p:nvPicPr>
        <p:blipFill>
          <a:blip r:embed="rId4" cstate="print"/>
          <a:srcRect/>
          <a:stretch>
            <a:fillRect/>
          </a:stretch>
        </p:blipFill>
        <p:spPr bwMode="auto">
          <a:xfrm>
            <a:off x="5786446" y="3071810"/>
            <a:ext cx="1500198" cy="285752"/>
          </a:xfrm>
          <a:prstGeom prst="rect">
            <a:avLst/>
          </a:prstGeom>
          <a:noFill/>
          <a:ln w="9525">
            <a:noFill/>
            <a:miter lim="800000"/>
            <a:headEnd/>
            <a:tailEnd/>
          </a:ln>
          <a:effectLst/>
        </p:spPr>
      </p:pic>
      <p:pic>
        <p:nvPicPr>
          <p:cNvPr id="9221" name="Picture 5"/>
          <p:cNvPicPr>
            <a:picLocks noChangeAspect="1" noChangeArrowheads="1"/>
          </p:cNvPicPr>
          <p:nvPr/>
        </p:nvPicPr>
        <p:blipFill>
          <a:blip r:embed="rId5" cstate="print"/>
          <a:srcRect/>
          <a:stretch>
            <a:fillRect/>
          </a:stretch>
        </p:blipFill>
        <p:spPr bwMode="auto">
          <a:xfrm>
            <a:off x="500034" y="4000504"/>
            <a:ext cx="8143932" cy="2500330"/>
          </a:xfrm>
          <a:prstGeom prst="rect">
            <a:avLst/>
          </a:prstGeom>
          <a:noFill/>
          <a:ln w="9525">
            <a:noFill/>
            <a:miter lim="800000"/>
            <a:headEnd/>
            <a:tailEnd/>
          </a:ln>
          <a:effectLst/>
        </p:spPr>
      </p:pic>
      <p:sp>
        <p:nvSpPr>
          <p:cNvPr id="7" name="Rectangle 6"/>
          <p:cNvSpPr/>
          <p:nvPr/>
        </p:nvSpPr>
        <p:spPr>
          <a:xfrm>
            <a:off x="3357554" y="6488668"/>
            <a:ext cx="2056973" cy="461665"/>
          </a:xfrm>
          <a:prstGeom prst="rect">
            <a:avLst/>
          </a:prstGeom>
        </p:spPr>
        <p:txBody>
          <a:bodyPr wrap="none">
            <a:spAutoFit/>
          </a:bodyPr>
          <a:lstStyle/>
          <a:p>
            <a:r>
              <a:rPr lang="ar-DZ" sz="2400" b="1" dirty="0">
                <a:latin typeface="Times New Roman" pitchFamily="18" charset="0"/>
                <a:cs typeface="Times New Roman" pitchFamily="18" charset="0"/>
              </a:rPr>
              <a:t>صورة </a:t>
            </a:r>
            <a:r>
              <a:rPr lang="ar-DZ" sz="2400" b="1" i="1" dirty="0">
                <a:latin typeface="Times New Roman" pitchFamily="18" charset="0"/>
                <a:cs typeface="Times New Roman" pitchFamily="18" charset="0"/>
              </a:rPr>
              <a:t>10 : </a:t>
            </a:r>
            <a:r>
              <a:rPr lang="ar-DZ" sz="2400" b="1" i="1" dirty="0" smtClean="0">
                <a:latin typeface="Times New Roman" pitchFamily="18" charset="0"/>
                <a:cs typeface="Times New Roman" pitchFamily="18" charset="0"/>
              </a:rPr>
              <a:t>استلام</a:t>
            </a:r>
            <a:endParaRPr lang="fr-FR" sz="2400" b="1"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077218"/>
          </a:xfrm>
          <a:prstGeom prst="rect">
            <a:avLst/>
          </a:prstGeom>
        </p:spPr>
        <p:txBody>
          <a:bodyPr wrap="square">
            <a:spAutoFit/>
          </a:bodyPr>
          <a:lstStyle/>
          <a:p>
            <a:pPr algn="r"/>
            <a:r>
              <a:rPr lang="ar-DZ" sz="2400" b="1" dirty="0" smtClean="0">
                <a:solidFill>
                  <a:srgbClr val="FF0000"/>
                </a:solidFill>
                <a:cs typeface="Arabic Transparent" pitchFamily="2" charset="-78"/>
              </a:rPr>
              <a:t>2</a:t>
            </a:r>
            <a:r>
              <a:rPr lang="ar-DZ" sz="2400" b="1" dirty="0" smtClean="0">
                <a:solidFill>
                  <a:srgbClr val="FF0000"/>
                </a:solidFill>
                <a:latin typeface="Times New Roman" pitchFamily="18" charset="0"/>
                <a:cs typeface="Times New Roman" pitchFamily="18" charset="0"/>
              </a:rPr>
              <a:t>-3 الإشتراكات</a:t>
            </a:r>
            <a:endParaRPr lang="fr-FR" sz="2400" b="1" dirty="0">
              <a:solidFill>
                <a:srgbClr val="FF0000"/>
              </a:solidFill>
              <a:latin typeface="Times New Roman" pitchFamily="18" charset="0"/>
              <a:cs typeface="Times New Roman" pitchFamily="18" charset="0"/>
            </a:endParaRPr>
          </a:p>
          <a:p>
            <a:pPr algn="r"/>
            <a:r>
              <a:rPr lang="ar-DZ" sz="2000" b="1" dirty="0" smtClean="0">
                <a:latin typeface="Times New Roman" pitchFamily="18" charset="0"/>
                <a:cs typeface="Times New Roman" pitchFamily="18" charset="0"/>
              </a:rPr>
              <a:t>يخص </a:t>
            </a:r>
            <a:r>
              <a:rPr lang="ar-DZ" sz="2000" b="1" dirty="0">
                <a:latin typeface="Times New Roman" pitchFamily="18" charset="0"/>
                <a:cs typeface="Times New Roman" pitchFamily="18" charset="0"/>
              </a:rPr>
              <a:t>قسم </a:t>
            </a:r>
            <a:r>
              <a:rPr lang="ar-DZ" sz="2000" b="1" dirty="0" smtClean="0">
                <a:latin typeface="Times New Roman" pitchFamily="18" charset="0"/>
                <a:cs typeface="Times New Roman" pitchFamily="18" charset="0"/>
              </a:rPr>
              <a:t>الإشتراكات </a:t>
            </a:r>
            <a:r>
              <a:rPr lang="ar-DZ" sz="2000" b="1" dirty="0">
                <a:latin typeface="Times New Roman" pitchFamily="18" charset="0"/>
                <a:cs typeface="Times New Roman" pitchFamily="18" charset="0"/>
              </a:rPr>
              <a:t>المنشورات المتسلسلة التي لديها خصوصياتها فيما يتعلق بالوصف المادي. </a:t>
            </a:r>
            <a:r>
              <a:rPr lang="ar-DZ" sz="2000" b="1" dirty="0" smtClean="0">
                <a:latin typeface="Times New Roman" pitchFamily="18" charset="0"/>
                <a:cs typeface="Times New Roman" pitchFamily="18" charset="0"/>
              </a:rPr>
              <a:t>بمجرد النقر(على"إضافة </a:t>
            </a:r>
            <a:r>
              <a:rPr lang="ar-DZ" sz="2000" b="1" dirty="0">
                <a:latin typeface="Times New Roman" pitchFamily="18" charset="0"/>
                <a:cs typeface="Times New Roman" pitchFamily="18" charset="0"/>
              </a:rPr>
              <a:t>اشتراك " تظهر النافذة التالية </a:t>
            </a:r>
            <a:r>
              <a:rPr lang="ar-DZ" sz="2000" b="1" dirty="0" smtClean="0">
                <a:latin typeface="Times New Roman" pitchFamily="18" charset="0"/>
                <a:cs typeface="Times New Roman" pitchFamily="18" charset="0"/>
              </a:rPr>
              <a:t>:</a:t>
            </a:r>
            <a:endParaRPr lang="fr-FR" b="1" dirty="0">
              <a:latin typeface="Times New Roman" pitchFamily="18" charset="0"/>
              <a:cs typeface="Times New Roman" pitchFamily="18" charset="0"/>
            </a:endParaRPr>
          </a:p>
        </p:txBody>
      </p:sp>
      <p:pic>
        <p:nvPicPr>
          <p:cNvPr id="10242" name="Picture 2"/>
          <p:cNvPicPr>
            <a:picLocks noChangeAspect="1" noChangeArrowheads="1"/>
          </p:cNvPicPr>
          <p:nvPr/>
        </p:nvPicPr>
        <p:blipFill>
          <a:blip r:embed="rId2" cstate="print"/>
          <a:srcRect/>
          <a:stretch>
            <a:fillRect/>
          </a:stretch>
        </p:blipFill>
        <p:spPr bwMode="auto">
          <a:xfrm>
            <a:off x="285720" y="1071546"/>
            <a:ext cx="8572560" cy="4714908"/>
          </a:xfrm>
          <a:prstGeom prst="rect">
            <a:avLst/>
          </a:prstGeom>
          <a:noFill/>
          <a:ln w="9525">
            <a:noFill/>
            <a:miter lim="800000"/>
            <a:headEnd/>
            <a:tailEnd/>
          </a:ln>
          <a:effectLst/>
        </p:spPr>
      </p:pic>
      <p:sp>
        <p:nvSpPr>
          <p:cNvPr id="6" name="Rectangle 5"/>
          <p:cNvSpPr/>
          <p:nvPr/>
        </p:nvSpPr>
        <p:spPr>
          <a:xfrm>
            <a:off x="3071802" y="5786454"/>
            <a:ext cx="3286148" cy="400110"/>
          </a:xfrm>
          <a:prstGeom prst="rect">
            <a:avLst/>
          </a:prstGeom>
        </p:spPr>
        <p:txBody>
          <a:bodyPr wrap="square">
            <a:spAutoFit/>
          </a:bodyPr>
          <a:lstStyle/>
          <a:p>
            <a:r>
              <a:rPr lang="ar-DZ" sz="2000" b="1" dirty="0" smtClean="0">
                <a:solidFill>
                  <a:srgbClr val="00B0F0"/>
                </a:solidFill>
                <a:latin typeface="Times New Roman" pitchFamily="18" charset="0"/>
                <a:cs typeface="Times New Roman" pitchFamily="18" charset="0"/>
              </a:rPr>
              <a:t>صورة</a:t>
            </a:r>
            <a:r>
              <a:rPr lang="ar-DZ" sz="2000" b="1" dirty="0" smtClean="0">
                <a:latin typeface="Times New Roman" pitchFamily="18" charset="0"/>
                <a:cs typeface="Times New Roman" pitchFamily="18" charset="0"/>
              </a:rPr>
              <a:t>: </a:t>
            </a:r>
            <a:r>
              <a:rPr lang="ar-DZ" sz="2000" b="1" dirty="0">
                <a:latin typeface="Times New Roman" pitchFamily="18" charset="0"/>
                <a:cs typeface="Times New Roman" pitchFamily="18" charset="0"/>
              </a:rPr>
              <a:t>اشتراك جديد</a:t>
            </a:r>
            <a:endParaRPr lang="fr-FR" sz="2000" b="1" dirty="0">
              <a:latin typeface="Times New Roman" pitchFamily="18" charset="0"/>
              <a:cs typeface="Times New Roman" pitchFamily="18" charset="0"/>
            </a:endParaRPr>
          </a:p>
        </p:txBody>
      </p:sp>
      <p:sp>
        <p:nvSpPr>
          <p:cNvPr id="7" name="Rectangle 6"/>
          <p:cNvSpPr/>
          <p:nvPr/>
        </p:nvSpPr>
        <p:spPr>
          <a:xfrm>
            <a:off x="285720" y="6143644"/>
            <a:ext cx="8858280" cy="707886"/>
          </a:xfrm>
          <a:prstGeom prst="rect">
            <a:avLst/>
          </a:prstGeom>
        </p:spPr>
        <p:txBody>
          <a:bodyPr wrap="square">
            <a:spAutoFit/>
          </a:bodyPr>
          <a:lstStyle/>
          <a:p>
            <a:pPr algn="ctr"/>
            <a:r>
              <a:rPr lang="ar-DZ" sz="2000" b="1" dirty="0" smtClean="0">
                <a:latin typeface="Times New Roman" pitchFamily="18" charset="0"/>
                <a:cs typeface="Times New Roman" pitchFamily="18" charset="0"/>
              </a:rPr>
              <a:t>تتم </a:t>
            </a:r>
            <a:r>
              <a:rPr lang="ar-DZ" sz="2000" b="1" dirty="0">
                <a:latin typeface="Times New Roman" pitchFamily="18" charset="0"/>
                <a:cs typeface="Times New Roman" pitchFamily="18" charset="0"/>
              </a:rPr>
              <a:t>إضافة اشتراك جديد بنفس طريقة الطلبيات و قبل الطلبيات (صور 6 و 7). بالنقر علي إضافة سطر </a:t>
            </a:r>
            <a:r>
              <a:rPr lang="ar-DZ" sz="2000" b="1" dirty="0" smtClean="0">
                <a:latin typeface="Times New Roman" pitchFamily="18" charset="0"/>
                <a:cs typeface="Times New Roman" pitchFamily="18" charset="0"/>
              </a:rPr>
              <a:t>تظهر النافذة التالية</a:t>
            </a:r>
            <a:r>
              <a:rPr lang="ar-DZ" sz="2000" b="1" dirty="0" smtClean="0">
                <a:cs typeface="Arabic Transparent" pitchFamily="2" charset="-78"/>
              </a:rPr>
              <a:t>:</a:t>
            </a:r>
            <a:endParaRPr lang="ar-DZ" sz="2000" b="1" dirty="0">
              <a:cs typeface="Arabic Transparent" pitchFamily="2" charset="-78"/>
            </a:endParaRPr>
          </a:p>
        </p:txBody>
      </p:sp>
    </p:spTree>
  </p:cSld>
  <p:clrMapOvr>
    <a:masterClrMapping/>
  </p:clrMapOvr>
  <p:transition>
    <p:newsflash/>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print"/>
          <a:srcRect/>
          <a:stretch>
            <a:fillRect/>
          </a:stretch>
        </p:blipFill>
        <p:spPr bwMode="auto">
          <a:xfrm>
            <a:off x="214282" y="214290"/>
            <a:ext cx="8715436" cy="5214974"/>
          </a:xfrm>
          <a:prstGeom prst="rect">
            <a:avLst/>
          </a:prstGeom>
          <a:noFill/>
          <a:ln w="9525">
            <a:noFill/>
            <a:miter lim="800000"/>
            <a:headEnd/>
            <a:tailEnd/>
          </a:ln>
          <a:effectLst/>
        </p:spPr>
      </p:pic>
      <p:sp>
        <p:nvSpPr>
          <p:cNvPr id="3" name="Rectangle 2"/>
          <p:cNvSpPr/>
          <p:nvPr/>
        </p:nvSpPr>
        <p:spPr>
          <a:xfrm>
            <a:off x="3214678" y="5572140"/>
            <a:ext cx="2414444" cy="461665"/>
          </a:xfrm>
          <a:prstGeom prst="rect">
            <a:avLst/>
          </a:prstGeom>
        </p:spPr>
        <p:txBody>
          <a:bodyPr wrap="none">
            <a:spAutoFit/>
          </a:bodyPr>
          <a:lstStyle/>
          <a:p>
            <a:r>
              <a:rPr lang="ar-DZ" sz="2400" b="1" dirty="0" smtClean="0">
                <a:solidFill>
                  <a:srgbClr val="00B0F0"/>
                </a:solidFill>
                <a:latin typeface="Times New Roman" pitchFamily="18" charset="0"/>
                <a:cs typeface="Times New Roman" pitchFamily="18" charset="0"/>
              </a:rPr>
              <a:t>صورة </a:t>
            </a:r>
            <a:r>
              <a:rPr lang="ar-DZ" sz="2400" b="1" i="1" dirty="0" smtClean="0">
                <a:latin typeface="Times New Roman" pitchFamily="18" charset="0"/>
                <a:cs typeface="Times New Roman" pitchFamily="18" charset="0"/>
              </a:rPr>
              <a:t>: </a:t>
            </a:r>
            <a:r>
              <a:rPr lang="ar-DZ" sz="2400" b="1" i="1" dirty="0">
                <a:latin typeface="Times New Roman" pitchFamily="18" charset="0"/>
                <a:cs typeface="Times New Roman" pitchFamily="18" charset="0"/>
              </a:rPr>
              <a:t>إضافة </a:t>
            </a:r>
            <a:r>
              <a:rPr lang="ar-DZ" sz="2400" b="1" i="1" dirty="0" smtClean="0">
                <a:latin typeface="Times New Roman" pitchFamily="18" charset="0"/>
                <a:cs typeface="Times New Roman" pitchFamily="18" charset="0"/>
              </a:rPr>
              <a:t>عنوان</a:t>
            </a:r>
            <a:endParaRPr lang="fr-FR" sz="2400" b="1" dirty="0">
              <a:latin typeface="Times New Roman" pitchFamily="18" charset="0"/>
              <a:cs typeface="Times New Roman" pitchFamily="18" charset="0"/>
            </a:endParaRPr>
          </a:p>
        </p:txBody>
      </p:sp>
      <p:sp>
        <p:nvSpPr>
          <p:cNvPr id="4" name="ZoneTexte 3"/>
          <p:cNvSpPr txBox="1"/>
          <p:nvPr/>
        </p:nvSpPr>
        <p:spPr>
          <a:xfrm flipH="1">
            <a:off x="1142974" y="6000768"/>
            <a:ext cx="7643867" cy="461665"/>
          </a:xfrm>
          <a:prstGeom prst="rect">
            <a:avLst/>
          </a:prstGeom>
          <a:noFill/>
        </p:spPr>
        <p:txBody>
          <a:bodyPr wrap="square" rtlCol="0">
            <a:spAutoFit/>
          </a:bodyPr>
          <a:lstStyle/>
          <a:p>
            <a:pPr algn="r"/>
            <a:r>
              <a:rPr lang="ar-DZ" sz="2400" dirty="0" smtClean="0">
                <a:latin typeface="Times New Roman" pitchFamily="18" charset="0"/>
                <a:cs typeface="Times New Roman" pitchFamily="18" charset="0"/>
              </a:rPr>
              <a:t>بعدها يتم ادخال البيانات الموضحة في الصورة</a:t>
            </a:r>
            <a:endParaRPr lang="fr-FR" sz="2400"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14546" y="214290"/>
            <a:ext cx="6715172" cy="2369880"/>
          </a:xfrm>
          <a:prstGeom prst="rect">
            <a:avLst/>
          </a:prstGeom>
        </p:spPr>
        <p:txBody>
          <a:bodyPr wrap="square">
            <a:spAutoFit/>
          </a:bodyPr>
          <a:lstStyle/>
          <a:p>
            <a:pPr algn="r"/>
            <a:r>
              <a:rPr lang="ar-DZ" sz="2800" b="1" dirty="0" smtClean="0">
                <a:solidFill>
                  <a:srgbClr val="FF0000"/>
                </a:solidFill>
              </a:rPr>
              <a:t>2-4 الإستلامات</a:t>
            </a:r>
            <a:endParaRPr lang="ar-DZ" sz="3200" dirty="0">
              <a:solidFill>
                <a:srgbClr val="FF0000"/>
              </a:solidFill>
              <a:cs typeface="Arabic Transparent" pitchFamily="2" charset="-78"/>
            </a:endParaRPr>
          </a:p>
          <a:p>
            <a:pPr algn="r"/>
            <a:r>
              <a:rPr lang="ar-DZ" sz="2000" b="1" dirty="0">
                <a:latin typeface="Times New Roman" pitchFamily="18" charset="0"/>
                <a:cs typeface="Times New Roman" pitchFamily="18" charset="0"/>
              </a:rPr>
              <a:t>يسمح لنا هذا القسم بمتابعة الطلبيات و </a:t>
            </a:r>
            <a:r>
              <a:rPr lang="ar-DZ" sz="2000" b="1" dirty="0" smtClean="0">
                <a:latin typeface="Times New Roman" pitchFamily="18" charset="0"/>
                <a:cs typeface="Times New Roman" pitchFamily="18" charset="0"/>
              </a:rPr>
              <a:t>الإشتراكات </a:t>
            </a:r>
            <a:r>
              <a:rPr lang="ar-DZ" sz="2000" b="1" dirty="0">
                <a:latin typeface="Times New Roman" pitchFamily="18" charset="0"/>
                <a:cs typeface="Times New Roman" pitchFamily="18" charset="0"/>
              </a:rPr>
              <a:t>أثناء </a:t>
            </a:r>
            <a:r>
              <a:rPr lang="ar-DZ" sz="2000" b="1" dirty="0" smtClean="0">
                <a:latin typeface="Times New Roman" pitchFamily="18" charset="0"/>
                <a:cs typeface="Times New Roman" pitchFamily="18" charset="0"/>
              </a:rPr>
              <a:t>الإستلام </a:t>
            </a:r>
            <a:r>
              <a:rPr lang="ar-DZ" sz="2000" b="1" dirty="0">
                <a:latin typeface="Times New Roman" pitchFamily="18" charset="0"/>
                <a:cs typeface="Times New Roman" pitchFamily="18" charset="0"/>
              </a:rPr>
              <a:t>وبعد تسجيل النسخ أو نشرات الدوريات. في حالة</a:t>
            </a:r>
          </a:p>
          <a:p>
            <a:pPr algn="r"/>
            <a:r>
              <a:rPr lang="ar-DZ" sz="2000" b="1" dirty="0" smtClean="0">
                <a:latin typeface="Times New Roman" pitchFamily="18" charset="0"/>
                <a:cs typeface="Times New Roman" pitchFamily="18" charset="0"/>
              </a:rPr>
              <a:t>إعلان </a:t>
            </a:r>
            <a:r>
              <a:rPr lang="ar-DZ" sz="2000" b="1" dirty="0">
                <a:latin typeface="Times New Roman" pitchFamily="18" charset="0"/>
                <a:cs typeface="Times New Roman" pitchFamily="18" charset="0"/>
              </a:rPr>
              <a:t>عن نقص في العناوين المطلوبة أو تأخر في تاريخ </a:t>
            </a:r>
            <a:r>
              <a:rPr lang="ar-DZ" sz="2000" b="1" dirty="0" smtClean="0">
                <a:latin typeface="Times New Roman" pitchFamily="18" charset="0"/>
                <a:cs typeface="Times New Roman" pitchFamily="18" charset="0"/>
              </a:rPr>
              <a:t>استلامها</a:t>
            </a:r>
            <a:r>
              <a:rPr lang="ar-DZ" sz="2000" b="1" dirty="0">
                <a:latin typeface="Times New Roman" pitchFamily="18" charset="0"/>
                <a:cs typeface="Times New Roman" pitchFamily="18" charset="0"/>
              </a:rPr>
              <a:t>، نتصل بالمورد عن طريق رسائل المتابعة الموجودة</a:t>
            </a:r>
          </a:p>
          <a:p>
            <a:pPr algn="r"/>
            <a:r>
              <a:rPr lang="ar-DZ" sz="2000" b="1" dirty="0">
                <a:latin typeface="Times New Roman" pitchFamily="18" charset="0"/>
                <a:cs typeface="Times New Roman" pitchFamily="18" charset="0"/>
              </a:rPr>
              <a:t>." في قسم " </a:t>
            </a:r>
            <a:r>
              <a:rPr lang="ar-DZ" sz="2000" b="1" dirty="0" smtClean="0">
                <a:latin typeface="Times New Roman" pitchFamily="18" charset="0"/>
                <a:cs typeface="Times New Roman" pitchFamily="18" charset="0"/>
              </a:rPr>
              <a:t>الإدارة</a:t>
            </a:r>
            <a:endParaRPr lang="ar-DZ" sz="2000" b="1" dirty="0">
              <a:latin typeface="Times New Roman" pitchFamily="18" charset="0"/>
              <a:cs typeface="Times New Roman" pitchFamily="18" charset="0"/>
            </a:endParaRPr>
          </a:p>
          <a:p>
            <a:pPr algn="r"/>
            <a:r>
              <a:rPr lang="ar-DZ" sz="2000" b="1" dirty="0" smtClean="0">
                <a:latin typeface="Times New Roman" pitchFamily="18" charset="0"/>
                <a:cs typeface="Times New Roman" pitchFamily="18" charset="0"/>
              </a:rPr>
              <a:t>: </a:t>
            </a:r>
            <a:r>
              <a:rPr lang="ar-DZ" sz="2000" b="1" dirty="0">
                <a:latin typeface="Times New Roman" pitchFamily="18" charset="0"/>
                <a:cs typeface="Times New Roman" pitchFamily="18" charset="0"/>
              </a:rPr>
              <a:t>(بالنقر علي القسم </a:t>
            </a:r>
            <a:r>
              <a:rPr lang="ar-DZ" sz="2000" b="1" dirty="0" smtClean="0">
                <a:latin typeface="Times New Roman" pitchFamily="18" charset="0"/>
                <a:cs typeface="Times New Roman" pitchFamily="18" charset="0"/>
              </a:rPr>
              <a:t>استلامات </a:t>
            </a:r>
            <a:r>
              <a:rPr lang="ar-DZ" sz="2000" b="1" dirty="0">
                <a:latin typeface="Times New Roman" pitchFamily="18" charset="0"/>
                <a:cs typeface="Times New Roman" pitchFamily="18" charset="0"/>
              </a:rPr>
              <a:t>تظهر النافذة </a:t>
            </a:r>
            <a:r>
              <a:rPr lang="ar-DZ" sz="2000" b="1" dirty="0" smtClean="0">
                <a:latin typeface="Times New Roman" pitchFamily="18" charset="0"/>
                <a:cs typeface="Times New Roman" pitchFamily="18" charset="0"/>
              </a:rPr>
              <a:t>التالية:</a:t>
            </a:r>
            <a:endParaRPr lang="fr-FR" sz="2000" b="1" dirty="0">
              <a:latin typeface="Times New Roman" pitchFamily="18" charset="0"/>
              <a:cs typeface="Times New Roman" pitchFamily="18" charset="0"/>
            </a:endParaRPr>
          </a:p>
        </p:txBody>
      </p:sp>
      <p:pic>
        <p:nvPicPr>
          <p:cNvPr id="12290" name="Picture 2"/>
          <p:cNvPicPr>
            <a:picLocks noChangeAspect="1" noChangeArrowheads="1"/>
          </p:cNvPicPr>
          <p:nvPr/>
        </p:nvPicPr>
        <p:blipFill>
          <a:blip r:embed="rId2" cstate="print"/>
          <a:srcRect/>
          <a:stretch>
            <a:fillRect/>
          </a:stretch>
        </p:blipFill>
        <p:spPr bwMode="auto">
          <a:xfrm>
            <a:off x="357158" y="2643182"/>
            <a:ext cx="8501122" cy="3786214"/>
          </a:xfrm>
          <a:prstGeom prst="rect">
            <a:avLst/>
          </a:prstGeom>
          <a:noFill/>
          <a:ln w="9525">
            <a:noFill/>
            <a:miter lim="800000"/>
            <a:headEnd/>
            <a:tailEnd/>
          </a:ln>
          <a:effectLst/>
        </p:spPr>
      </p:pic>
      <p:sp>
        <p:nvSpPr>
          <p:cNvPr id="4" name="Rectangle 3"/>
          <p:cNvSpPr/>
          <p:nvPr/>
        </p:nvSpPr>
        <p:spPr>
          <a:xfrm>
            <a:off x="3786182" y="6488668"/>
            <a:ext cx="2265364" cy="461665"/>
          </a:xfrm>
          <a:prstGeom prst="rect">
            <a:avLst/>
          </a:prstGeom>
        </p:spPr>
        <p:txBody>
          <a:bodyPr wrap="none">
            <a:spAutoFit/>
          </a:bodyPr>
          <a:lstStyle/>
          <a:p>
            <a:r>
              <a:rPr lang="ar-DZ" sz="2400" b="1" dirty="0">
                <a:solidFill>
                  <a:srgbClr val="00B0F0"/>
                </a:solidFill>
                <a:latin typeface="Times New Roman" pitchFamily="18" charset="0"/>
                <a:cs typeface="Times New Roman" pitchFamily="18" charset="0"/>
              </a:rPr>
              <a:t>صورة </a:t>
            </a:r>
            <a:r>
              <a:rPr lang="ar-DZ" sz="2400" b="1" i="1" dirty="0" smtClean="0">
                <a:latin typeface="Times New Roman" pitchFamily="18" charset="0"/>
                <a:cs typeface="Times New Roman" pitchFamily="18" charset="0"/>
              </a:rPr>
              <a:t>: الإستلا ما ت</a:t>
            </a:r>
            <a:endParaRPr lang="fr-FR" sz="2400" b="1"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631216"/>
          </a:xfrm>
          <a:prstGeom prst="rect">
            <a:avLst/>
          </a:prstGeom>
        </p:spPr>
        <p:txBody>
          <a:bodyPr wrap="square">
            <a:spAutoFit/>
          </a:bodyPr>
          <a:lstStyle/>
          <a:p>
            <a:pPr algn="ctr" rtl="1"/>
            <a:r>
              <a:rPr lang="ar-DZ" sz="2000" b="1" dirty="0" smtClean="0">
                <a:latin typeface="Times New Roman" pitchFamily="18" charset="0"/>
                <a:cs typeface="Times New Roman" pitchFamily="18" charset="0"/>
              </a:rPr>
              <a:t>للإظهار </a:t>
            </a:r>
            <a:r>
              <a:rPr lang="ar-DZ" sz="2000" b="1" dirty="0">
                <a:latin typeface="Times New Roman" pitchFamily="18" charset="0"/>
                <a:cs typeface="Times New Roman" pitchFamily="18" charset="0"/>
              </a:rPr>
              <a:t>وصول </a:t>
            </a:r>
            <a:r>
              <a:rPr lang="ar-DZ" sz="2000" b="1" dirty="0" smtClean="0">
                <a:latin typeface="Times New Roman" pitchFamily="18" charset="0"/>
                <a:cs typeface="Times New Roman" pitchFamily="18" charset="0"/>
              </a:rPr>
              <a:t>المستلمات </a:t>
            </a:r>
            <a:r>
              <a:rPr lang="ar-DZ" sz="2000" b="1" dirty="0">
                <a:latin typeface="Times New Roman" pitchFamily="18" charset="0"/>
                <a:cs typeface="Times New Roman" pitchFamily="18" charset="0"/>
              </a:rPr>
              <a:t>علينا القيام بعملية البحث وذلك بإدخال رقم وصل </a:t>
            </a:r>
            <a:r>
              <a:rPr lang="ar-DZ" sz="2000" b="1" dirty="0" smtClean="0">
                <a:latin typeface="Times New Roman" pitchFamily="18" charset="0"/>
                <a:cs typeface="Times New Roman" pitchFamily="18" charset="0"/>
              </a:rPr>
              <a:t>الإستلام</a:t>
            </a:r>
            <a:r>
              <a:rPr lang="ar-DZ" sz="2000" b="1" dirty="0">
                <a:latin typeface="Times New Roman" pitchFamily="18" charset="0"/>
                <a:cs typeface="Times New Roman" pitchFamily="18" charset="0"/>
              </a:rPr>
              <a:t>. بإمكاننا إظهار جميع </a:t>
            </a:r>
            <a:r>
              <a:rPr lang="ar-DZ" sz="2000" b="1" dirty="0" smtClean="0">
                <a:latin typeface="Times New Roman" pitchFamily="18" charset="0"/>
                <a:cs typeface="Times New Roman" pitchFamily="18" charset="0"/>
              </a:rPr>
              <a:t>الوصول بإدخال «* »</a:t>
            </a:r>
            <a:endParaRPr lang="ar-DZ" sz="2000" b="1" dirty="0">
              <a:latin typeface="Times New Roman" pitchFamily="18" charset="0"/>
              <a:cs typeface="Times New Roman" pitchFamily="18" charset="0"/>
            </a:endParaRPr>
          </a:p>
          <a:p>
            <a:pPr algn="ctr" rtl="1"/>
            <a:r>
              <a:rPr lang="ar-DZ" sz="2000" b="1" dirty="0">
                <a:latin typeface="Times New Roman" pitchFamily="18" charset="0"/>
                <a:cs typeface="Times New Roman" pitchFamily="18" charset="0"/>
              </a:rPr>
              <a:t>وبالتالي اختيار الوصل المراد تعديله. </a:t>
            </a:r>
          </a:p>
          <a:p>
            <a:pPr algn="ctr" rtl="1"/>
            <a:r>
              <a:rPr lang="ar-DZ" sz="2000" b="1" dirty="0">
                <a:latin typeface="Times New Roman" pitchFamily="18" charset="0"/>
                <a:cs typeface="Times New Roman" pitchFamily="18" charset="0"/>
              </a:rPr>
              <a:t>يتم التعديل بالنقر على </a:t>
            </a:r>
            <a:r>
              <a:rPr lang="ar-DZ" sz="2000" b="1" dirty="0" smtClean="0">
                <a:latin typeface="Times New Roman" pitchFamily="18" charset="0"/>
                <a:cs typeface="Times New Roman" pitchFamily="18" charset="0"/>
              </a:rPr>
              <a:t>                      الموجود </a:t>
            </a:r>
            <a:r>
              <a:rPr lang="ar-DZ" sz="2000" b="1" dirty="0">
                <a:latin typeface="Times New Roman" pitchFamily="18" charset="0"/>
                <a:cs typeface="Times New Roman" pitchFamily="18" charset="0"/>
              </a:rPr>
              <a:t>أسفل النافذة. فتظهر الصفحة التالية </a:t>
            </a:r>
            <a:r>
              <a:rPr lang="ar-DZ" sz="2000" b="1" dirty="0" smtClean="0">
                <a:latin typeface="Times New Roman" pitchFamily="18" charset="0"/>
                <a:cs typeface="Times New Roman" pitchFamily="18" charset="0"/>
              </a:rPr>
              <a:t>للإضافة </a:t>
            </a:r>
            <a:r>
              <a:rPr lang="ar-DZ" sz="2000" b="1" dirty="0">
                <a:latin typeface="Times New Roman" pitchFamily="18" charset="0"/>
                <a:cs typeface="Times New Roman" pitchFamily="18" charset="0"/>
              </a:rPr>
              <a:t>النسخ </a:t>
            </a:r>
            <a:r>
              <a:rPr lang="ar-DZ" sz="2000" b="1" dirty="0" smtClean="0">
                <a:latin typeface="Times New Roman" pitchFamily="18" charset="0"/>
                <a:cs typeface="Times New Roman" pitchFamily="18" charset="0"/>
              </a:rPr>
              <a:t>أو.،النشرات </a:t>
            </a:r>
            <a:r>
              <a:rPr lang="ar-DZ" sz="2000" b="1" dirty="0">
                <a:latin typeface="Times New Roman" pitchFamily="18" charset="0"/>
                <a:cs typeface="Times New Roman" pitchFamily="18" charset="0"/>
              </a:rPr>
              <a:t>المستلمة </a:t>
            </a:r>
            <a:r>
              <a:rPr lang="ar-DZ" sz="2000" b="1" dirty="0" smtClean="0">
                <a:latin typeface="Times New Roman" pitchFamily="18" charset="0"/>
                <a:cs typeface="Times New Roman" pitchFamily="18" charset="0"/>
              </a:rPr>
              <a:t>مؤخرا</a:t>
            </a:r>
            <a:endParaRPr lang="fr-FR" b="1" dirty="0">
              <a:latin typeface="Times New Roman" pitchFamily="18" charset="0"/>
              <a:cs typeface="Times New Roman" pitchFamily="18" charset="0"/>
            </a:endParaRPr>
          </a:p>
        </p:txBody>
      </p:sp>
      <p:pic>
        <p:nvPicPr>
          <p:cNvPr id="13314" name="Picture 2"/>
          <p:cNvPicPr>
            <a:picLocks noChangeAspect="1" noChangeArrowheads="1"/>
          </p:cNvPicPr>
          <p:nvPr/>
        </p:nvPicPr>
        <p:blipFill>
          <a:blip r:embed="rId2" cstate="print"/>
          <a:srcRect/>
          <a:stretch>
            <a:fillRect/>
          </a:stretch>
        </p:blipFill>
        <p:spPr bwMode="auto">
          <a:xfrm>
            <a:off x="5500694" y="1000109"/>
            <a:ext cx="1285884" cy="249202"/>
          </a:xfrm>
          <a:prstGeom prst="rect">
            <a:avLst/>
          </a:prstGeom>
          <a:noFill/>
          <a:ln w="9525">
            <a:noFill/>
            <a:miter lim="800000"/>
            <a:headEnd/>
            <a:tailEnd/>
          </a:ln>
          <a:effectLst/>
        </p:spPr>
      </p:pic>
      <p:pic>
        <p:nvPicPr>
          <p:cNvPr id="13315" name="Picture 3"/>
          <p:cNvPicPr>
            <a:picLocks noChangeAspect="1" noChangeArrowheads="1"/>
          </p:cNvPicPr>
          <p:nvPr/>
        </p:nvPicPr>
        <p:blipFill>
          <a:blip r:embed="rId3" cstate="print"/>
          <a:srcRect/>
          <a:stretch>
            <a:fillRect/>
          </a:stretch>
        </p:blipFill>
        <p:spPr bwMode="auto">
          <a:xfrm>
            <a:off x="285720" y="1571612"/>
            <a:ext cx="8572560" cy="4857784"/>
          </a:xfrm>
          <a:prstGeom prst="rect">
            <a:avLst/>
          </a:prstGeom>
          <a:noFill/>
          <a:ln w="9525">
            <a:noFill/>
            <a:miter lim="800000"/>
            <a:headEnd/>
            <a:tailEnd/>
          </a:ln>
          <a:effectLst/>
        </p:spPr>
      </p:pic>
      <p:sp>
        <p:nvSpPr>
          <p:cNvPr id="5" name="Rectangle 4"/>
          <p:cNvSpPr/>
          <p:nvPr/>
        </p:nvSpPr>
        <p:spPr>
          <a:xfrm>
            <a:off x="3357554" y="6396335"/>
            <a:ext cx="2414444" cy="461665"/>
          </a:xfrm>
          <a:prstGeom prst="rect">
            <a:avLst/>
          </a:prstGeom>
        </p:spPr>
        <p:txBody>
          <a:bodyPr wrap="none">
            <a:spAutoFit/>
          </a:bodyPr>
          <a:lstStyle/>
          <a:p>
            <a:r>
              <a:rPr lang="ar-DZ" sz="2400" b="1" dirty="0">
                <a:solidFill>
                  <a:srgbClr val="00B0F0"/>
                </a:solidFill>
                <a:latin typeface="Times New Roman" pitchFamily="18" charset="0"/>
                <a:cs typeface="Times New Roman" pitchFamily="18" charset="0"/>
              </a:rPr>
              <a:t>صورة </a:t>
            </a:r>
            <a:r>
              <a:rPr lang="ar-DZ" sz="2400" b="1" i="1" dirty="0" smtClean="0">
                <a:latin typeface="Times New Roman" pitchFamily="18" charset="0"/>
                <a:cs typeface="Times New Roman" pitchFamily="18" charset="0"/>
              </a:rPr>
              <a:t>: وصل الإستلام</a:t>
            </a:r>
            <a:endParaRPr lang="fr-FR" sz="2400" b="1"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2369880"/>
          </a:xfrm>
          <a:prstGeom prst="rect">
            <a:avLst/>
          </a:prstGeom>
        </p:spPr>
        <p:txBody>
          <a:bodyPr wrap="square">
            <a:spAutoFit/>
          </a:bodyPr>
          <a:lstStyle/>
          <a:p>
            <a:pPr algn="r"/>
            <a:r>
              <a:rPr lang="ar-DZ" sz="3200" b="1" dirty="0" smtClean="0">
                <a:solidFill>
                  <a:srgbClr val="FF0000"/>
                </a:solidFill>
              </a:rPr>
              <a:t>2</a:t>
            </a:r>
            <a:r>
              <a:rPr lang="ar-DZ" sz="3200" b="1" dirty="0" smtClean="0">
                <a:solidFill>
                  <a:srgbClr val="FF0000"/>
                </a:solidFill>
                <a:latin typeface="Times New Roman" pitchFamily="18" charset="0"/>
                <a:cs typeface="Times New Roman" pitchFamily="18" charset="0"/>
              </a:rPr>
              <a:t>-5 الفاتورات </a:t>
            </a:r>
            <a:r>
              <a:rPr lang="ar-DZ" sz="3200" b="1" dirty="0" smtClean="0">
                <a:solidFill>
                  <a:srgbClr val="FF0000"/>
                </a:solidFill>
              </a:rPr>
              <a:t>.</a:t>
            </a:r>
            <a:endParaRPr lang="fr-FR" sz="3600" b="1" dirty="0">
              <a:solidFill>
                <a:srgbClr val="FF0000"/>
              </a:solidFill>
              <a:cs typeface="Arabic Transparent" pitchFamily="2" charset="-78"/>
            </a:endParaRPr>
          </a:p>
          <a:p>
            <a:pPr algn="ctr"/>
            <a:r>
              <a:rPr lang="ar-DZ" sz="2400" dirty="0">
                <a:cs typeface="Arabic Transparent" pitchFamily="2" charset="-78"/>
              </a:rPr>
              <a:t>.</a:t>
            </a:r>
            <a:r>
              <a:rPr lang="ar-DZ" sz="2400" dirty="0">
                <a:latin typeface="Times New Roman" pitchFamily="18" charset="0"/>
                <a:cs typeface="Times New Roman" pitchFamily="18" charset="0"/>
              </a:rPr>
              <a:t>يسمح هذا القسم بمتابعة فواتير الطلبيات أو </a:t>
            </a:r>
            <a:r>
              <a:rPr lang="ar-DZ" sz="2400" dirty="0" smtClean="0">
                <a:latin typeface="Times New Roman" pitchFamily="18" charset="0"/>
                <a:cs typeface="Times New Roman" pitchFamily="18" charset="0"/>
              </a:rPr>
              <a:t>الإشتراكات </a:t>
            </a:r>
            <a:r>
              <a:rPr lang="ar-DZ" sz="2400" dirty="0">
                <a:latin typeface="Times New Roman" pitchFamily="18" charset="0"/>
                <a:cs typeface="Times New Roman" pitchFamily="18" charset="0"/>
              </a:rPr>
              <a:t>التي تم استقبالها عبر مختلف مراحل التزويد</a:t>
            </a:r>
          </a:p>
          <a:p>
            <a:pPr algn="ctr"/>
            <a:r>
              <a:rPr lang="ar-DZ" sz="2400" dirty="0" smtClean="0">
                <a:latin typeface="Times New Roman" pitchFamily="18" charset="0"/>
                <a:cs typeface="Times New Roman" pitchFamily="18" charset="0"/>
              </a:rPr>
              <a:t>للبحث عن فاتورة معينة نقوم بإدخال الرقم الخاص بها فتظهر لنا النافذة التالية  وبالتالي يمكننا اجراء.تعديلات عليها أو حذفها</a:t>
            </a:r>
            <a:endParaRPr lang="fr-FR" sz="2400" dirty="0" smtClean="0">
              <a:latin typeface="Times New Roman" pitchFamily="18" charset="0"/>
              <a:cs typeface="Times New Roman" pitchFamily="18" charset="0"/>
            </a:endParaRPr>
          </a:p>
          <a:p>
            <a:pPr algn="ctr"/>
            <a:endParaRPr lang="ar-DZ" sz="2000" dirty="0">
              <a:cs typeface="Arabic Transparent" pitchFamily="2" charset="-78"/>
            </a:endParaRPr>
          </a:p>
        </p:txBody>
      </p:sp>
      <p:pic>
        <p:nvPicPr>
          <p:cNvPr id="14338" name="Picture 2"/>
          <p:cNvPicPr>
            <a:picLocks noChangeAspect="1" noChangeArrowheads="1"/>
          </p:cNvPicPr>
          <p:nvPr/>
        </p:nvPicPr>
        <p:blipFill>
          <a:blip r:embed="rId2" cstate="print"/>
          <a:srcRect/>
          <a:stretch>
            <a:fillRect/>
          </a:stretch>
        </p:blipFill>
        <p:spPr bwMode="auto">
          <a:xfrm>
            <a:off x="428596" y="2020480"/>
            <a:ext cx="7572428" cy="4480354"/>
          </a:xfrm>
          <a:prstGeom prst="rect">
            <a:avLst/>
          </a:prstGeom>
          <a:noFill/>
          <a:ln w="9525">
            <a:noFill/>
            <a:miter lim="800000"/>
            <a:headEnd/>
            <a:tailEnd/>
          </a:ln>
          <a:effectLst/>
        </p:spPr>
      </p:pic>
      <p:sp>
        <p:nvSpPr>
          <p:cNvPr id="4" name="Rectangle 3"/>
          <p:cNvSpPr/>
          <p:nvPr/>
        </p:nvSpPr>
        <p:spPr>
          <a:xfrm>
            <a:off x="3786182" y="6488668"/>
            <a:ext cx="2029723" cy="461665"/>
          </a:xfrm>
          <a:prstGeom prst="rect">
            <a:avLst/>
          </a:prstGeom>
        </p:spPr>
        <p:txBody>
          <a:bodyPr wrap="none">
            <a:spAutoFit/>
          </a:bodyPr>
          <a:lstStyle/>
          <a:p>
            <a:r>
              <a:rPr lang="ar-DZ" sz="2400" b="1" dirty="0">
                <a:solidFill>
                  <a:srgbClr val="00B0F0"/>
                </a:solidFill>
                <a:latin typeface="Times New Roman" pitchFamily="18" charset="0"/>
                <a:cs typeface="Times New Roman" pitchFamily="18" charset="0"/>
              </a:rPr>
              <a:t>صورة </a:t>
            </a:r>
            <a:r>
              <a:rPr lang="ar-DZ" sz="2400" b="1" dirty="0" smtClean="0">
                <a:latin typeface="Times New Roman" pitchFamily="18" charset="0"/>
                <a:cs typeface="Times New Roman" pitchFamily="18" charset="0"/>
              </a:rPr>
              <a:t>: </a:t>
            </a:r>
            <a:r>
              <a:rPr lang="ar-DZ" sz="2400" b="1" i="1" dirty="0" smtClean="0">
                <a:latin typeface="Times New Roman" pitchFamily="18" charset="0"/>
                <a:cs typeface="Times New Roman" pitchFamily="18" charset="0"/>
              </a:rPr>
              <a:t>الفاتورات</a:t>
            </a:r>
            <a:endParaRPr lang="fr-FR" sz="2400" b="1"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85786" y="0"/>
            <a:ext cx="8143932" cy="954107"/>
          </a:xfrm>
          <a:prstGeom prst="rect">
            <a:avLst/>
          </a:prstGeom>
        </p:spPr>
        <p:txBody>
          <a:bodyPr wrap="square">
            <a:spAutoFit/>
          </a:bodyPr>
          <a:lstStyle/>
          <a:p>
            <a:pPr algn="r"/>
            <a:r>
              <a:rPr lang="ar-DZ" sz="3200" b="1" dirty="0" smtClean="0">
                <a:solidFill>
                  <a:srgbClr val="FF0000"/>
                </a:solidFill>
              </a:rPr>
              <a:t>2</a:t>
            </a:r>
            <a:r>
              <a:rPr lang="ar-DZ" sz="3200" b="1" dirty="0" smtClean="0">
                <a:solidFill>
                  <a:srgbClr val="FF0000"/>
                </a:solidFill>
                <a:latin typeface="Times New Roman" pitchFamily="18" charset="0"/>
                <a:cs typeface="Times New Roman" pitchFamily="18" charset="0"/>
              </a:rPr>
              <a:t>-6 الإهداءات .</a:t>
            </a:r>
            <a:endParaRPr lang="fr-FR" sz="3200" b="1" dirty="0">
              <a:solidFill>
                <a:srgbClr val="FF0000"/>
              </a:solidFill>
              <a:latin typeface="Times New Roman" pitchFamily="18" charset="0"/>
              <a:cs typeface="Times New Roman" pitchFamily="18" charset="0"/>
            </a:endParaRPr>
          </a:p>
          <a:p>
            <a:pPr algn="ctr"/>
            <a:r>
              <a:rPr lang="ar-DZ" sz="2400" dirty="0" smtClean="0">
                <a:latin typeface="Times New Roman" pitchFamily="18" charset="0"/>
                <a:cs typeface="Times New Roman" pitchFamily="18" charset="0"/>
              </a:rPr>
              <a:t>بمجرد </a:t>
            </a:r>
            <a:r>
              <a:rPr lang="ar-DZ" sz="2400" dirty="0">
                <a:latin typeface="Times New Roman" pitchFamily="18" charset="0"/>
                <a:cs typeface="Times New Roman" pitchFamily="18" charset="0"/>
              </a:rPr>
              <a:t>النقر على قسم </a:t>
            </a:r>
            <a:r>
              <a:rPr lang="ar-DZ" sz="2400" dirty="0" smtClean="0">
                <a:latin typeface="Times New Roman" pitchFamily="18" charset="0"/>
                <a:cs typeface="Times New Roman" pitchFamily="18" charset="0"/>
              </a:rPr>
              <a:t>الإهداءات </a:t>
            </a:r>
            <a:r>
              <a:rPr lang="ar-DZ" sz="2400" dirty="0">
                <a:latin typeface="Times New Roman" pitchFamily="18" charset="0"/>
                <a:cs typeface="Times New Roman" pitchFamily="18" charset="0"/>
              </a:rPr>
              <a:t>تظهر النافذة </a:t>
            </a:r>
            <a:r>
              <a:rPr lang="ar-DZ" sz="2400" dirty="0" smtClean="0">
                <a:latin typeface="Times New Roman" pitchFamily="18" charset="0"/>
                <a:cs typeface="Times New Roman" pitchFamily="18" charset="0"/>
              </a:rPr>
              <a:t>التالية</a:t>
            </a:r>
            <a:r>
              <a:rPr lang="ar-DZ" sz="2400" dirty="0" smtClean="0">
                <a:cs typeface="Arabic Transparent" pitchFamily="2" charset="-78"/>
              </a:rPr>
              <a:t>:</a:t>
            </a:r>
            <a:endParaRPr lang="fr-FR" sz="2400" dirty="0">
              <a:cs typeface="Arabic Transparent" pitchFamily="2" charset="-78"/>
            </a:endParaRPr>
          </a:p>
        </p:txBody>
      </p:sp>
      <p:pic>
        <p:nvPicPr>
          <p:cNvPr id="15362" name="Picture 2"/>
          <p:cNvPicPr>
            <a:picLocks noChangeAspect="1" noChangeArrowheads="1"/>
          </p:cNvPicPr>
          <p:nvPr/>
        </p:nvPicPr>
        <p:blipFill>
          <a:blip r:embed="rId2" cstate="print"/>
          <a:srcRect/>
          <a:stretch>
            <a:fillRect/>
          </a:stretch>
        </p:blipFill>
        <p:spPr bwMode="auto">
          <a:xfrm>
            <a:off x="214282" y="1071546"/>
            <a:ext cx="8572560" cy="5357849"/>
          </a:xfrm>
          <a:prstGeom prst="rect">
            <a:avLst/>
          </a:prstGeom>
          <a:noFill/>
          <a:ln w="9525">
            <a:noFill/>
            <a:miter lim="800000"/>
            <a:headEnd/>
            <a:tailEnd/>
          </a:ln>
          <a:effectLst/>
        </p:spPr>
      </p:pic>
      <p:sp>
        <p:nvSpPr>
          <p:cNvPr id="4" name="Rectangle 3"/>
          <p:cNvSpPr/>
          <p:nvPr/>
        </p:nvSpPr>
        <p:spPr>
          <a:xfrm>
            <a:off x="3500430" y="6488668"/>
            <a:ext cx="2153154" cy="461665"/>
          </a:xfrm>
          <a:prstGeom prst="rect">
            <a:avLst/>
          </a:prstGeom>
        </p:spPr>
        <p:txBody>
          <a:bodyPr wrap="none">
            <a:spAutoFit/>
          </a:bodyPr>
          <a:lstStyle/>
          <a:p>
            <a:r>
              <a:rPr lang="ar-DZ" sz="2400" b="1" dirty="0">
                <a:solidFill>
                  <a:srgbClr val="00B0F0"/>
                </a:solidFill>
                <a:latin typeface="Times New Roman" pitchFamily="18" charset="0"/>
                <a:cs typeface="Times New Roman" pitchFamily="18" charset="0"/>
              </a:rPr>
              <a:t>صورة</a:t>
            </a:r>
            <a:r>
              <a:rPr lang="ar-DZ" sz="2400" b="1" dirty="0">
                <a:latin typeface="Times New Roman" pitchFamily="18" charset="0"/>
                <a:cs typeface="Times New Roman" pitchFamily="18" charset="0"/>
              </a:rPr>
              <a:t> </a:t>
            </a:r>
            <a:r>
              <a:rPr lang="ar-DZ" sz="2400" b="1" i="1" dirty="0" smtClean="0">
                <a:latin typeface="Times New Roman" pitchFamily="18" charset="0"/>
                <a:cs typeface="Times New Roman" pitchFamily="18" charset="0"/>
              </a:rPr>
              <a:t>:  الإهداءات</a:t>
            </a:r>
            <a:endParaRPr lang="fr-FR" sz="2400" b="1"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2878" y="0"/>
            <a:ext cx="8501122" cy="461665"/>
          </a:xfrm>
          <a:prstGeom prst="rect">
            <a:avLst/>
          </a:prstGeom>
        </p:spPr>
        <p:txBody>
          <a:bodyPr wrap="square">
            <a:spAutoFit/>
          </a:bodyPr>
          <a:lstStyle/>
          <a:p>
            <a:pPr algn="r"/>
            <a:r>
              <a:rPr lang="ar-DZ" sz="2400" dirty="0" smtClean="0">
                <a:latin typeface="Times New Roman" pitchFamily="18" charset="0"/>
                <a:cs typeface="Times New Roman" pitchFamily="18" charset="0"/>
              </a:rPr>
              <a:t>فتظهر </a:t>
            </a:r>
            <a:r>
              <a:rPr lang="ar-DZ" sz="2400" dirty="0">
                <a:latin typeface="Times New Roman" pitchFamily="18" charset="0"/>
                <a:cs typeface="Times New Roman" pitchFamily="18" charset="0"/>
              </a:rPr>
              <a:t>النافذة التالية </a:t>
            </a:r>
            <a:r>
              <a:rPr lang="ar-DZ" sz="2400" dirty="0" smtClean="0">
                <a:latin typeface="Times New Roman" pitchFamily="18" charset="0"/>
                <a:cs typeface="Times New Roman" pitchFamily="18" charset="0"/>
              </a:rPr>
              <a:t>:لإضافة </a:t>
            </a:r>
            <a:r>
              <a:rPr lang="ar-DZ" sz="2400" dirty="0">
                <a:latin typeface="Times New Roman" pitchFamily="18" charset="0"/>
                <a:cs typeface="Times New Roman" pitchFamily="18" charset="0"/>
              </a:rPr>
              <a:t>إهداء جديد ننقر علي</a:t>
            </a:r>
            <a:endParaRPr lang="fr-FR" sz="2400" dirty="0">
              <a:latin typeface="Times New Roman" pitchFamily="18" charset="0"/>
              <a:cs typeface="Times New Roman" pitchFamily="18" charset="0"/>
            </a:endParaRPr>
          </a:p>
        </p:txBody>
      </p:sp>
      <p:pic>
        <p:nvPicPr>
          <p:cNvPr id="16386" name="Picture 2"/>
          <p:cNvPicPr>
            <a:picLocks noChangeAspect="1" noChangeArrowheads="1"/>
          </p:cNvPicPr>
          <p:nvPr/>
        </p:nvPicPr>
        <p:blipFill>
          <a:blip r:embed="rId2" cstate="print"/>
          <a:srcRect/>
          <a:stretch>
            <a:fillRect/>
          </a:stretch>
        </p:blipFill>
        <p:spPr bwMode="auto">
          <a:xfrm>
            <a:off x="2071670" y="0"/>
            <a:ext cx="1907277" cy="410167"/>
          </a:xfrm>
          <a:prstGeom prst="rect">
            <a:avLst/>
          </a:prstGeom>
          <a:noFill/>
          <a:ln w="9525">
            <a:noFill/>
            <a:miter lim="800000"/>
            <a:headEnd/>
            <a:tailEnd/>
          </a:ln>
          <a:effectLst/>
        </p:spPr>
      </p:pic>
      <p:pic>
        <p:nvPicPr>
          <p:cNvPr id="16387" name="Picture 3"/>
          <p:cNvPicPr>
            <a:picLocks noChangeAspect="1" noChangeArrowheads="1"/>
          </p:cNvPicPr>
          <p:nvPr/>
        </p:nvPicPr>
        <p:blipFill>
          <a:blip r:embed="rId3" cstate="print"/>
          <a:srcRect/>
          <a:stretch>
            <a:fillRect/>
          </a:stretch>
        </p:blipFill>
        <p:spPr bwMode="auto">
          <a:xfrm>
            <a:off x="357158" y="571480"/>
            <a:ext cx="8429684" cy="2928958"/>
          </a:xfrm>
          <a:prstGeom prst="rect">
            <a:avLst/>
          </a:prstGeom>
          <a:noFill/>
          <a:ln w="9525">
            <a:noFill/>
            <a:miter lim="800000"/>
            <a:headEnd/>
            <a:tailEnd/>
          </a:ln>
          <a:effectLst/>
        </p:spPr>
      </p:pic>
      <p:sp>
        <p:nvSpPr>
          <p:cNvPr id="5" name="Rectangle 4"/>
          <p:cNvSpPr/>
          <p:nvPr/>
        </p:nvSpPr>
        <p:spPr>
          <a:xfrm>
            <a:off x="3643306" y="3500438"/>
            <a:ext cx="2215671" cy="461665"/>
          </a:xfrm>
          <a:prstGeom prst="rect">
            <a:avLst/>
          </a:prstGeom>
        </p:spPr>
        <p:txBody>
          <a:bodyPr wrap="none">
            <a:spAutoFit/>
          </a:bodyPr>
          <a:lstStyle/>
          <a:p>
            <a:r>
              <a:rPr lang="ar-DZ" sz="2400" b="1" dirty="0">
                <a:solidFill>
                  <a:srgbClr val="00B0F0"/>
                </a:solidFill>
                <a:latin typeface="Times New Roman" pitchFamily="18" charset="0"/>
                <a:cs typeface="Times New Roman" pitchFamily="18" charset="0"/>
              </a:rPr>
              <a:t>صورة</a:t>
            </a:r>
            <a:r>
              <a:rPr lang="ar-DZ" sz="2400" b="1" dirty="0">
                <a:latin typeface="Times New Roman" pitchFamily="18" charset="0"/>
                <a:cs typeface="Times New Roman" pitchFamily="18" charset="0"/>
              </a:rPr>
              <a:t> </a:t>
            </a:r>
            <a:r>
              <a:rPr lang="ar-DZ" sz="2400" b="1" i="1" dirty="0" smtClean="0">
                <a:latin typeface="Times New Roman" pitchFamily="18" charset="0"/>
                <a:cs typeface="Times New Roman" pitchFamily="18" charset="0"/>
              </a:rPr>
              <a:t>: </a:t>
            </a:r>
            <a:r>
              <a:rPr lang="ar-DZ" sz="2400" b="1" i="1" dirty="0">
                <a:latin typeface="Times New Roman" pitchFamily="18" charset="0"/>
                <a:cs typeface="Times New Roman" pitchFamily="18" charset="0"/>
              </a:rPr>
              <a:t>هدية </a:t>
            </a:r>
            <a:r>
              <a:rPr lang="ar-DZ" sz="2400" b="1" i="1" dirty="0" smtClean="0">
                <a:latin typeface="Times New Roman" pitchFamily="18" charset="0"/>
                <a:cs typeface="Times New Roman" pitchFamily="18" charset="0"/>
              </a:rPr>
              <a:t>جديدة</a:t>
            </a:r>
            <a:endParaRPr lang="fr-FR" sz="2400" b="1" dirty="0">
              <a:latin typeface="Times New Roman" pitchFamily="18" charset="0"/>
              <a:cs typeface="Times New Roman" pitchFamily="18" charset="0"/>
            </a:endParaRPr>
          </a:p>
        </p:txBody>
      </p:sp>
      <p:sp>
        <p:nvSpPr>
          <p:cNvPr id="6" name="Rectangle 5"/>
          <p:cNvSpPr/>
          <p:nvPr/>
        </p:nvSpPr>
        <p:spPr>
          <a:xfrm>
            <a:off x="214282" y="3929066"/>
            <a:ext cx="8715436" cy="2308324"/>
          </a:xfrm>
          <a:prstGeom prst="rect">
            <a:avLst/>
          </a:prstGeom>
        </p:spPr>
        <p:txBody>
          <a:bodyPr wrap="square">
            <a:spAutoFit/>
          </a:bodyPr>
          <a:lstStyle/>
          <a:p>
            <a:pPr algn="r" rtl="1"/>
            <a:r>
              <a:rPr lang="ar-DZ" sz="2400" dirty="0">
                <a:latin typeface="Times New Roman" pitchFamily="18" charset="0"/>
                <a:cs typeface="Times New Roman" pitchFamily="18" charset="0"/>
              </a:rPr>
              <a:t>يتم إدخال رقم </a:t>
            </a:r>
            <a:r>
              <a:rPr lang="ar-DZ" sz="2400" dirty="0" smtClean="0">
                <a:latin typeface="Times New Roman" pitchFamily="18" charset="0"/>
                <a:cs typeface="Times New Roman" pitchFamily="18" charset="0"/>
              </a:rPr>
              <a:t>الإهداء</a:t>
            </a:r>
            <a:r>
              <a:rPr lang="ar-DZ" sz="2400" dirty="0">
                <a:latin typeface="Times New Roman" pitchFamily="18" charset="0"/>
                <a:cs typeface="Times New Roman" pitchFamily="18" charset="0"/>
              </a:rPr>
              <a:t>، اختيار التاريخ من القائمة المتاحة, إدخال اسم المساهم (شخص </a:t>
            </a:r>
            <a:r>
              <a:rPr lang="ar-DZ" sz="2400" dirty="0" smtClean="0">
                <a:latin typeface="Times New Roman" pitchFamily="18" charset="0"/>
                <a:cs typeface="Times New Roman" pitchFamily="18" charset="0"/>
              </a:rPr>
              <a:t>        مادي </a:t>
            </a:r>
            <a:r>
              <a:rPr lang="ar-DZ" sz="2400" dirty="0">
                <a:latin typeface="Times New Roman" pitchFamily="18" charset="0"/>
                <a:cs typeface="Times New Roman" pitchFamily="18" charset="0"/>
              </a:rPr>
              <a:t>أو معنوي مسؤول </a:t>
            </a:r>
            <a:r>
              <a:rPr lang="ar-DZ" sz="2400" dirty="0" smtClean="0">
                <a:latin typeface="Times New Roman" pitchFamily="18" charset="0"/>
                <a:cs typeface="Times New Roman" pitchFamily="18" charset="0"/>
              </a:rPr>
              <a:t>عن الإهداء )</a:t>
            </a:r>
            <a:r>
              <a:rPr lang="ar-DZ" sz="2400" i="1" dirty="0" smtClean="0">
                <a:latin typeface="Times New Roman" pitchFamily="18" charset="0"/>
                <a:cs typeface="Times New Roman" pitchFamily="18" charset="0"/>
              </a:rPr>
              <a:t> اتجاه الإهداء </a:t>
            </a:r>
            <a:r>
              <a:rPr lang="ar-DZ" sz="2400" i="1" dirty="0">
                <a:latin typeface="Times New Roman" pitchFamily="18" charset="0"/>
                <a:cs typeface="Times New Roman" pitchFamily="18" charset="0"/>
              </a:rPr>
              <a:t>(داخل أو خارج)، بعدها نقوم بتثبيت العملية عن طريق "حفظ</a:t>
            </a:r>
          </a:p>
          <a:p>
            <a:pPr algn="r" rtl="1"/>
            <a:r>
              <a:rPr lang="ar-DZ" sz="2400" dirty="0" smtClean="0">
                <a:latin typeface="Times New Roman" pitchFamily="18" charset="0"/>
                <a:cs typeface="Times New Roman" pitchFamily="18" charset="0"/>
              </a:rPr>
              <a:t>، </a:t>
            </a:r>
            <a:r>
              <a:rPr lang="ar-DZ" sz="2400" dirty="0">
                <a:latin typeface="Times New Roman" pitchFamily="18" charset="0"/>
                <a:cs typeface="Times New Roman" pitchFamily="18" charset="0"/>
              </a:rPr>
              <a:t>بنفس الطريقة التي يتم بها إضافة طلبية جديدة يتم إضافة إهداء جديد, ننقر </a:t>
            </a:r>
            <a:r>
              <a:rPr lang="ar-DZ" sz="2400" dirty="0" smtClean="0">
                <a:latin typeface="Times New Roman" pitchFamily="18" charset="0"/>
                <a:cs typeface="Times New Roman" pitchFamily="18" charset="0"/>
              </a:rPr>
              <a:t>علي اضافة بعدها ننقر علي</a:t>
            </a:r>
            <a:endParaRPr lang="ar-DZ" sz="2400" dirty="0">
              <a:latin typeface="Times New Roman" pitchFamily="18" charset="0"/>
              <a:cs typeface="Times New Roman" pitchFamily="18" charset="0"/>
            </a:endParaRPr>
          </a:p>
          <a:p>
            <a:pPr algn="r" rtl="1"/>
            <a:r>
              <a:rPr lang="ar-DZ" sz="2400" dirty="0">
                <a:latin typeface="Times New Roman" pitchFamily="18" charset="0"/>
                <a:cs typeface="Times New Roman" pitchFamily="18" charset="0"/>
              </a:rPr>
              <a:t>.وذلك لتأكيد العملية</a:t>
            </a:r>
            <a:endParaRPr lang="fr-FR" sz="2000" dirty="0">
              <a:latin typeface="Times New Roman" pitchFamily="18" charset="0"/>
              <a:cs typeface="Times New Roman" pitchFamily="18" charset="0"/>
            </a:endParaRPr>
          </a:p>
        </p:txBody>
      </p:sp>
      <p:pic>
        <p:nvPicPr>
          <p:cNvPr id="16388" name="Picture 4"/>
          <p:cNvPicPr>
            <a:picLocks noChangeAspect="1" noChangeArrowheads="1"/>
          </p:cNvPicPr>
          <p:nvPr/>
        </p:nvPicPr>
        <p:blipFill>
          <a:blip r:embed="rId4" cstate="print"/>
          <a:srcRect/>
          <a:stretch>
            <a:fillRect/>
          </a:stretch>
        </p:blipFill>
        <p:spPr bwMode="auto">
          <a:xfrm>
            <a:off x="5643570" y="5470623"/>
            <a:ext cx="1571636" cy="330871"/>
          </a:xfrm>
          <a:prstGeom prst="rect">
            <a:avLst/>
          </a:prstGeom>
          <a:noFill/>
          <a:ln w="9525">
            <a:noFill/>
            <a:miter lim="800000"/>
            <a:headEnd/>
            <a:tailEnd/>
          </a:ln>
          <a:effectLst/>
        </p:spPr>
      </p:pic>
    </p:spTree>
  </p:cSld>
  <p:clrMapOvr>
    <a:masterClrMapping/>
  </p:clrMapOvr>
  <p:transition>
    <p:newsflash/>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015663"/>
          </a:xfrm>
          <a:prstGeom prst="rect">
            <a:avLst/>
          </a:prstGeom>
        </p:spPr>
        <p:txBody>
          <a:bodyPr wrap="square">
            <a:spAutoFit/>
          </a:bodyPr>
          <a:lstStyle/>
          <a:p>
            <a:pPr algn="r"/>
            <a:r>
              <a:rPr lang="ar-DZ" sz="3600" b="1" dirty="0" smtClean="0">
                <a:solidFill>
                  <a:srgbClr val="FF0000"/>
                </a:solidFill>
                <a:latin typeface="Times New Roman" pitchFamily="18" charset="0"/>
                <a:cs typeface="Times New Roman" pitchFamily="18" charset="0"/>
              </a:rPr>
              <a:t>2-7 التبادل .</a:t>
            </a:r>
            <a:endParaRPr lang="fr-FR" sz="3600" b="1" dirty="0">
              <a:solidFill>
                <a:srgbClr val="FF0000"/>
              </a:solidFill>
              <a:latin typeface="Times New Roman" pitchFamily="18" charset="0"/>
              <a:cs typeface="Times New Roman" pitchFamily="18" charset="0"/>
            </a:endParaRPr>
          </a:p>
          <a:p>
            <a:pPr algn="ctr" rtl="1"/>
            <a:r>
              <a:rPr lang="ar-DZ" sz="2400" dirty="0">
                <a:latin typeface="Times New Roman" pitchFamily="18" charset="0"/>
                <a:cs typeface="Times New Roman" pitchFamily="18" charset="0"/>
              </a:rPr>
              <a:t>.يتم التبادل بنفس الطريقة التي تتم بها </a:t>
            </a:r>
            <a:r>
              <a:rPr lang="ar-DZ" sz="2400" dirty="0" smtClean="0">
                <a:latin typeface="Times New Roman" pitchFamily="18" charset="0"/>
                <a:cs typeface="Times New Roman" pitchFamily="18" charset="0"/>
              </a:rPr>
              <a:t>الإهداءات </a:t>
            </a:r>
            <a:r>
              <a:rPr lang="ar-DZ" sz="2400" dirty="0">
                <a:latin typeface="Times New Roman" pitchFamily="18" charset="0"/>
                <a:cs typeface="Times New Roman" pitchFamily="18" charset="0"/>
              </a:rPr>
              <a:t>و دون تخصيص ميزانية لهذه العملية</a:t>
            </a:r>
            <a:endParaRPr lang="fr-FR" sz="2400" dirty="0">
              <a:latin typeface="Times New Roman" pitchFamily="18" charset="0"/>
              <a:cs typeface="Times New Roman" pitchFamily="18" charset="0"/>
            </a:endParaRPr>
          </a:p>
        </p:txBody>
      </p:sp>
      <p:pic>
        <p:nvPicPr>
          <p:cNvPr id="17410" name="Picture 2"/>
          <p:cNvPicPr>
            <a:picLocks noChangeAspect="1" noChangeArrowheads="1"/>
          </p:cNvPicPr>
          <p:nvPr/>
        </p:nvPicPr>
        <p:blipFill>
          <a:blip r:embed="rId2" cstate="print"/>
          <a:srcRect/>
          <a:stretch>
            <a:fillRect/>
          </a:stretch>
        </p:blipFill>
        <p:spPr bwMode="auto">
          <a:xfrm>
            <a:off x="285720" y="1071546"/>
            <a:ext cx="8501122" cy="5248275"/>
          </a:xfrm>
          <a:prstGeom prst="rect">
            <a:avLst/>
          </a:prstGeom>
          <a:noFill/>
          <a:ln w="9525">
            <a:noFill/>
            <a:miter lim="800000"/>
            <a:headEnd/>
            <a:tailEnd/>
          </a:ln>
          <a:effectLst/>
        </p:spPr>
      </p:pic>
      <p:sp>
        <p:nvSpPr>
          <p:cNvPr id="4" name="Rectangle 3"/>
          <p:cNvSpPr/>
          <p:nvPr/>
        </p:nvSpPr>
        <p:spPr>
          <a:xfrm>
            <a:off x="3500430" y="6488668"/>
            <a:ext cx="1814920" cy="461665"/>
          </a:xfrm>
          <a:prstGeom prst="rect">
            <a:avLst/>
          </a:prstGeom>
        </p:spPr>
        <p:txBody>
          <a:bodyPr wrap="none">
            <a:spAutoFit/>
          </a:bodyPr>
          <a:lstStyle/>
          <a:p>
            <a:r>
              <a:rPr lang="ar-DZ" sz="2400" b="1" dirty="0" smtClean="0">
                <a:solidFill>
                  <a:srgbClr val="00B0F0"/>
                </a:solidFill>
                <a:latin typeface="Times New Roman" pitchFamily="18" charset="0"/>
                <a:cs typeface="Times New Roman" pitchFamily="18" charset="0"/>
              </a:rPr>
              <a:t>صورة</a:t>
            </a:r>
            <a:r>
              <a:rPr lang="ar-DZ" sz="2400" b="1" dirty="0" smtClean="0">
                <a:latin typeface="Times New Roman" pitchFamily="18" charset="0"/>
                <a:cs typeface="Times New Roman" pitchFamily="18" charset="0"/>
              </a:rPr>
              <a:t> </a:t>
            </a:r>
            <a:r>
              <a:rPr lang="ar-DZ" sz="2400" b="1" i="1" dirty="0" smtClean="0">
                <a:latin typeface="Times New Roman" pitchFamily="18" charset="0"/>
                <a:cs typeface="Times New Roman" pitchFamily="18" charset="0"/>
              </a:rPr>
              <a:t>:  التبادل</a:t>
            </a:r>
            <a:endParaRPr lang="fr-FR" sz="2400" b="1"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71670" y="0"/>
            <a:ext cx="7072330" cy="1323439"/>
          </a:xfrm>
          <a:prstGeom prst="rect">
            <a:avLst/>
          </a:prstGeom>
        </p:spPr>
        <p:txBody>
          <a:bodyPr wrap="square">
            <a:spAutoFit/>
          </a:bodyPr>
          <a:lstStyle/>
          <a:p>
            <a:pPr algn="r"/>
            <a:r>
              <a:rPr lang="ar-DZ" sz="3200" b="1" dirty="0" smtClean="0">
                <a:solidFill>
                  <a:srgbClr val="FF0000"/>
                </a:solidFill>
                <a:latin typeface="Times New Roman" pitchFamily="18" charset="0"/>
                <a:cs typeface="Times New Roman" pitchFamily="18" charset="0"/>
              </a:rPr>
              <a:t>2-8 الإيداع</a:t>
            </a:r>
            <a:endParaRPr lang="ar-DZ" sz="3200" b="1" dirty="0">
              <a:solidFill>
                <a:srgbClr val="FF0000"/>
              </a:solidFill>
              <a:latin typeface="Times New Roman" pitchFamily="18" charset="0"/>
              <a:cs typeface="Times New Roman" pitchFamily="18" charset="0"/>
            </a:endParaRPr>
          </a:p>
          <a:p>
            <a:pPr algn="ctr"/>
            <a:r>
              <a:rPr lang="ar-DZ" dirty="0">
                <a:latin typeface="Times New Roman" pitchFamily="18" charset="0"/>
                <a:cs typeface="Times New Roman" pitchFamily="18" charset="0"/>
              </a:rPr>
              <a:t>.</a:t>
            </a:r>
            <a:r>
              <a:rPr lang="ar-DZ" sz="2400" dirty="0">
                <a:latin typeface="Times New Roman" pitchFamily="18" charset="0"/>
                <a:cs typeface="Times New Roman" pitchFamily="18" charset="0"/>
              </a:rPr>
              <a:t>يعد </a:t>
            </a:r>
            <a:r>
              <a:rPr lang="ar-DZ" sz="2400" dirty="0" smtClean="0">
                <a:latin typeface="Times New Roman" pitchFamily="18" charset="0"/>
                <a:cs typeface="Times New Roman" pitchFamily="18" charset="0"/>
              </a:rPr>
              <a:t>الإيداع </a:t>
            </a:r>
            <a:r>
              <a:rPr lang="ar-DZ" sz="2400" dirty="0">
                <a:latin typeface="Times New Roman" pitchFamily="18" charset="0"/>
                <a:cs typeface="Times New Roman" pitchFamily="18" charset="0"/>
              </a:rPr>
              <a:t>وسيلة </a:t>
            </a:r>
            <a:r>
              <a:rPr lang="ar-DZ" sz="2400" dirty="0" smtClean="0">
                <a:latin typeface="Times New Roman" pitchFamily="18" charset="0"/>
                <a:cs typeface="Times New Roman" pitchFamily="18" charset="0"/>
              </a:rPr>
              <a:t>لإثراء </a:t>
            </a:r>
            <a:r>
              <a:rPr lang="ar-DZ" sz="2400" dirty="0">
                <a:latin typeface="Times New Roman" pitchFamily="18" charset="0"/>
                <a:cs typeface="Times New Roman" pitchFamily="18" charset="0"/>
              </a:rPr>
              <a:t>الرصيد الوثائقي </a:t>
            </a:r>
            <a:r>
              <a:rPr lang="ar-DZ" sz="2400" dirty="0" smtClean="0">
                <a:latin typeface="Times New Roman" pitchFamily="18" charset="0"/>
                <a:cs typeface="Times New Roman" pitchFamily="18" charset="0"/>
              </a:rPr>
              <a:t>ولا </a:t>
            </a:r>
            <a:r>
              <a:rPr lang="ar-DZ" sz="2400" dirty="0">
                <a:latin typeface="Times New Roman" pitchFamily="18" charset="0"/>
                <a:cs typeface="Times New Roman" pitchFamily="18" charset="0"/>
              </a:rPr>
              <a:t>يخصص له ميزانية مثله مثل التبادل و </a:t>
            </a:r>
            <a:r>
              <a:rPr lang="ar-DZ" sz="2400" dirty="0" smtClean="0">
                <a:latin typeface="Times New Roman" pitchFamily="18" charset="0"/>
                <a:cs typeface="Times New Roman" pitchFamily="18" charset="0"/>
              </a:rPr>
              <a:t>الإهداء</a:t>
            </a:r>
            <a:endParaRPr lang="fr-FR" dirty="0">
              <a:latin typeface="Times New Roman" pitchFamily="18" charset="0"/>
              <a:cs typeface="Times New Roman" pitchFamily="18" charset="0"/>
            </a:endParaRPr>
          </a:p>
        </p:txBody>
      </p:sp>
      <p:pic>
        <p:nvPicPr>
          <p:cNvPr id="18434" name="Picture 2"/>
          <p:cNvPicPr>
            <a:picLocks noChangeAspect="1" noChangeArrowheads="1"/>
          </p:cNvPicPr>
          <p:nvPr/>
        </p:nvPicPr>
        <p:blipFill>
          <a:blip r:embed="rId2" cstate="print"/>
          <a:srcRect/>
          <a:stretch>
            <a:fillRect/>
          </a:stretch>
        </p:blipFill>
        <p:spPr bwMode="auto">
          <a:xfrm>
            <a:off x="285720" y="1285860"/>
            <a:ext cx="8572560" cy="5143535"/>
          </a:xfrm>
          <a:prstGeom prst="rect">
            <a:avLst/>
          </a:prstGeom>
          <a:noFill/>
          <a:ln w="9525">
            <a:noFill/>
            <a:miter lim="800000"/>
            <a:headEnd/>
            <a:tailEnd/>
          </a:ln>
          <a:effectLst/>
        </p:spPr>
      </p:pic>
      <p:sp>
        <p:nvSpPr>
          <p:cNvPr id="4" name="Rectangle 3"/>
          <p:cNvSpPr/>
          <p:nvPr/>
        </p:nvSpPr>
        <p:spPr>
          <a:xfrm>
            <a:off x="3643306" y="6396335"/>
            <a:ext cx="1733167" cy="461665"/>
          </a:xfrm>
          <a:prstGeom prst="rect">
            <a:avLst/>
          </a:prstGeom>
        </p:spPr>
        <p:txBody>
          <a:bodyPr wrap="none">
            <a:spAutoFit/>
          </a:bodyPr>
          <a:lstStyle/>
          <a:p>
            <a:r>
              <a:rPr lang="ar-DZ" sz="2400" b="1" dirty="0" smtClean="0">
                <a:solidFill>
                  <a:srgbClr val="00B0F0"/>
                </a:solidFill>
                <a:latin typeface="Times New Roman" pitchFamily="18" charset="0"/>
                <a:cs typeface="Times New Roman" pitchFamily="18" charset="0"/>
              </a:rPr>
              <a:t>صورة</a:t>
            </a:r>
            <a:r>
              <a:rPr lang="ar-DZ" sz="2400" b="1" dirty="0" smtClean="0">
                <a:latin typeface="Times New Roman" pitchFamily="18" charset="0"/>
                <a:cs typeface="Times New Roman" pitchFamily="18" charset="0"/>
              </a:rPr>
              <a:t>:  </a:t>
            </a:r>
            <a:r>
              <a:rPr lang="ar-DZ" sz="2400" b="1" i="1" dirty="0" smtClean="0">
                <a:latin typeface="Times New Roman" pitchFamily="18" charset="0"/>
                <a:cs typeface="Times New Roman" pitchFamily="18" charset="0"/>
              </a:rPr>
              <a:t>الإيداع</a:t>
            </a:r>
            <a:endParaRPr lang="fr-FR" sz="2400" b="1"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631216"/>
          </a:xfrm>
          <a:prstGeom prst="rect">
            <a:avLst/>
          </a:prstGeom>
        </p:spPr>
        <p:txBody>
          <a:bodyPr wrap="square">
            <a:spAutoFit/>
          </a:bodyPr>
          <a:lstStyle/>
          <a:p>
            <a:pPr algn="r"/>
            <a:r>
              <a:rPr lang="ar-DZ" sz="2800" b="1" dirty="0" smtClean="0">
                <a:solidFill>
                  <a:srgbClr val="FF0000"/>
                </a:solidFill>
                <a:latin typeface="Times New Roman" pitchFamily="18" charset="0"/>
                <a:cs typeface="Times New Roman" pitchFamily="18" charset="0"/>
              </a:rPr>
              <a:t>2-8 تسيير </a:t>
            </a:r>
            <a:r>
              <a:rPr lang="ar-DZ" sz="2800" b="1" dirty="0">
                <a:solidFill>
                  <a:srgbClr val="FF0000"/>
                </a:solidFill>
                <a:latin typeface="Times New Roman" pitchFamily="18" charset="0"/>
                <a:cs typeface="Times New Roman" pitchFamily="18" charset="0"/>
              </a:rPr>
              <a:t>الميزانية </a:t>
            </a:r>
            <a:r>
              <a:rPr lang="ar-DZ" sz="2800" b="1" dirty="0" smtClean="0">
                <a:solidFill>
                  <a:srgbClr val="FF0000"/>
                </a:solidFill>
                <a:latin typeface="Times New Roman" pitchFamily="18" charset="0"/>
                <a:cs typeface="Times New Roman" pitchFamily="18" charset="0"/>
              </a:rPr>
              <a:t>.</a:t>
            </a:r>
            <a:endParaRPr lang="fr-FR" sz="2800" b="1" dirty="0">
              <a:solidFill>
                <a:srgbClr val="FF0000"/>
              </a:solidFill>
              <a:latin typeface="Times New Roman" pitchFamily="18" charset="0"/>
              <a:cs typeface="Times New Roman" pitchFamily="18" charset="0"/>
            </a:endParaRPr>
          </a:p>
          <a:p>
            <a:pPr algn="ctr"/>
            <a:r>
              <a:rPr lang="ar-DZ" dirty="0">
                <a:latin typeface="Times New Roman" pitchFamily="18" charset="0"/>
                <a:cs typeface="Times New Roman" pitchFamily="18" charset="0"/>
              </a:rPr>
              <a:t>.</a:t>
            </a:r>
            <a:r>
              <a:rPr lang="ar-DZ" sz="2400" dirty="0">
                <a:latin typeface="Times New Roman" pitchFamily="18" charset="0"/>
                <a:cs typeface="Times New Roman" pitchFamily="18" charset="0"/>
              </a:rPr>
              <a:t>يسمح لنا هذا القسم بتسجيل الميزانية السنوية المخصصة للمكتبة، </a:t>
            </a:r>
            <a:r>
              <a:rPr lang="ar-DZ" sz="2400" dirty="0" smtClean="0">
                <a:latin typeface="Times New Roman" pitchFamily="18" charset="0"/>
                <a:cs typeface="Times New Roman" pitchFamily="18" charset="0"/>
              </a:rPr>
              <a:t>بالإضافة </a:t>
            </a:r>
            <a:r>
              <a:rPr lang="ar-DZ" sz="2400" dirty="0">
                <a:latin typeface="Times New Roman" pitchFamily="18" charset="0"/>
                <a:cs typeface="Times New Roman" pitchFamily="18" charset="0"/>
              </a:rPr>
              <a:t>إلى معرفة الميزانية المتبقية</a:t>
            </a:r>
          </a:p>
          <a:p>
            <a:pPr algn="ctr"/>
            <a:r>
              <a:rPr lang="ar-DZ" sz="2400" dirty="0" smtClean="0">
                <a:latin typeface="Times New Roman" pitchFamily="18" charset="0"/>
                <a:cs typeface="Times New Roman" pitchFamily="18" charset="0"/>
              </a:rPr>
              <a:t>بمجرد </a:t>
            </a:r>
            <a:r>
              <a:rPr lang="ar-DZ" sz="2400" dirty="0">
                <a:latin typeface="Times New Roman" pitchFamily="18" charset="0"/>
                <a:cs typeface="Times New Roman" pitchFamily="18" charset="0"/>
              </a:rPr>
              <a:t>النقر على "تسيير الميزانية" تظهر لنا النافذة التالية</a:t>
            </a:r>
            <a:endParaRPr lang="fr-FR" sz="2400" dirty="0">
              <a:latin typeface="Times New Roman" pitchFamily="18" charset="0"/>
              <a:cs typeface="Times New Roman" pitchFamily="18" charset="0"/>
            </a:endParaRPr>
          </a:p>
        </p:txBody>
      </p:sp>
      <p:pic>
        <p:nvPicPr>
          <p:cNvPr id="19458" name="Picture 2"/>
          <p:cNvPicPr>
            <a:picLocks noChangeAspect="1" noChangeArrowheads="1"/>
          </p:cNvPicPr>
          <p:nvPr/>
        </p:nvPicPr>
        <p:blipFill>
          <a:blip r:embed="rId2" cstate="print"/>
          <a:srcRect/>
          <a:stretch>
            <a:fillRect/>
          </a:stretch>
        </p:blipFill>
        <p:spPr bwMode="auto">
          <a:xfrm>
            <a:off x="214282" y="1643050"/>
            <a:ext cx="8643998" cy="4643470"/>
          </a:xfrm>
          <a:prstGeom prst="rect">
            <a:avLst/>
          </a:prstGeom>
          <a:noFill/>
          <a:ln w="9525">
            <a:noFill/>
            <a:miter lim="800000"/>
            <a:headEnd/>
            <a:tailEnd/>
          </a:ln>
          <a:effectLst/>
        </p:spPr>
      </p:pic>
      <p:sp>
        <p:nvSpPr>
          <p:cNvPr id="4" name="Rectangle 3"/>
          <p:cNvSpPr/>
          <p:nvPr/>
        </p:nvSpPr>
        <p:spPr>
          <a:xfrm>
            <a:off x="3286116" y="6488668"/>
            <a:ext cx="2706190" cy="461665"/>
          </a:xfrm>
          <a:prstGeom prst="rect">
            <a:avLst/>
          </a:prstGeom>
        </p:spPr>
        <p:txBody>
          <a:bodyPr wrap="none">
            <a:spAutoFit/>
          </a:bodyPr>
          <a:lstStyle/>
          <a:p>
            <a:r>
              <a:rPr lang="ar-DZ" sz="2400" b="1" dirty="0">
                <a:solidFill>
                  <a:srgbClr val="00B0F0"/>
                </a:solidFill>
                <a:latin typeface="Times New Roman" pitchFamily="18" charset="0"/>
                <a:cs typeface="Times New Roman" pitchFamily="18" charset="0"/>
              </a:rPr>
              <a:t>صورة </a:t>
            </a:r>
            <a:r>
              <a:rPr lang="ar-DZ" sz="2400" b="1" dirty="0" smtClean="0">
                <a:latin typeface="Times New Roman" pitchFamily="18" charset="0"/>
                <a:cs typeface="Times New Roman" pitchFamily="18" charset="0"/>
              </a:rPr>
              <a:t> </a:t>
            </a:r>
            <a:r>
              <a:rPr lang="ar-DZ" sz="2400" b="1" i="1" dirty="0" smtClean="0">
                <a:latin typeface="Times New Roman" pitchFamily="18" charset="0"/>
                <a:cs typeface="Times New Roman" pitchFamily="18" charset="0"/>
              </a:rPr>
              <a:t>: </a:t>
            </a:r>
            <a:r>
              <a:rPr lang="ar-DZ" sz="2400" b="1" i="1" dirty="0">
                <a:latin typeface="Times New Roman" pitchFamily="18" charset="0"/>
                <a:cs typeface="Times New Roman" pitchFamily="18" charset="0"/>
              </a:rPr>
              <a:t>تسيير الميزانية</a:t>
            </a:r>
            <a:endParaRPr lang="fr-FR" sz="2400" b="1"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7158" y="0"/>
            <a:ext cx="8429684" cy="461665"/>
          </a:xfrm>
          <a:prstGeom prst="rect">
            <a:avLst/>
          </a:prstGeom>
        </p:spPr>
        <p:txBody>
          <a:bodyPr wrap="square">
            <a:spAutoFit/>
          </a:bodyPr>
          <a:lstStyle/>
          <a:p>
            <a:pPr algn="ctr"/>
            <a:r>
              <a:rPr lang="ar-DZ" sz="2400" dirty="0">
                <a:latin typeface="Times New Roman" pitchFamily="18" charset="0"/>
                <a:cs typeface="Times New Roman" pitchFamily="18" charset="0"/>
              </a:rPr>
              <a:t>عند النقر على" إضافة" في المنطقة العلوية للصفحة تظهر النافذة التالية</a:t>
            </a:r>
            <a:endParaRPr lang="fr-FR" dirty="0">
              <a:latin typeface="Times New Roman" pitchFamily="18" charset="0"/>
              <a:cs typeface="Times New Roman" pitchFamily="18" charset="0"/>
            </a:endParaRPr>
          </a:p>
        </p:txBody>
      </p:sp>
      <p:pic>
        <p:nvPicPr>
          <p:cNvPr id="20482" name="Picture 2"/>
          <p:cNvPicPr>
            <a:picLocks noChangeAspect="1" noChangeArrowheads="1"/>
          </p:cNvPicPr>
          <p:nvPr/>
        </p:nvPicPr>
        <p:blipFill>
          <a:blip r:embed="rId2" cstate="print"/>
          <a:srcRect/>
          <a:stretch>
            <a:fillRect/>
          </a:stretch>
        </p:blipFill>
        <p:spPr bwMode="auto">
          <a:xfrm>
            <a:off x="500034" y="714356"/>
            <a:ext cx="8001056" cy="4286280"/>
          </a:xfrm>
          <a:prstGeom prst="rect">
            <a:avLst/>
          </a:prstGeom>
          <a:noFill/>
          <a:ln w="9525">
            <a:noFill/>
            <a:miter lim="800000"/>
            <a:headEnd/>
            <a:tailEnd/>
          </a:ln>
          <a:effectLst/>
        </p:spPr>
      </p:pic>
      <p:sp>
        <p:nvSpPr>
          <p:cNvPr id="4" name="Rectangle 3"/>
          <p:cNvSpPr/>
          <p:nvPr/>
        </p:nvSpPr>
        <p:spPr>
          <a:xfrm>
            <a:off x="3357554" y="5072074"/>
            <a:ext cx="2558714" cy="461665"/>
          </a:xfrm>
          <a:prstGeom prst="rect">
            <a:avLst/>
          </a:prstGeom>
        </p:spPr>
        <p:txBody>
          <a:bodyPr wrap="none">
            <a:spAutoFit/>
          </a:bodyPr>
          <a:lstStyle/>
          <a:p>
            <a:r>
              <a:rPr lang="ar-DZ" sz="2400" b="1" dirty="0">
                <a:solidFill>
                  <a:srgbClr val="00B0F0"/>
                </a:solidFill>
                <a:latin typeface="Times New Roman" pitchFamily="18" charset="0"/>
                <a:cs typeface="Times New Roman" pitchFamily="18" charset="0"/>
              </a:rPr>
              <a:t>صورة </a:t>
            </a:r>
            <a:r>
              <a:rPr lang="ar-DZ" sz="2400" b="1" dirty="0" smtClean="0">
                <a:latin typeface="Times New Roman" pitchFamily="18" charset="0"/>
                <a:cs typeface="Times New Roman" pitchFamily="18" charset="0"/>
              </a:rPr>
              <a:t> </a:t>
            </a:r>
            <a:r>
              <a:rPr lang="ar-DZ" sz="2400" b="1" i="1" dirty="0" smtClean="0">
                <a:latin typeface="Times New Roman" pitchFamily="18" charset="0"/>
                <a:cs typeface="Times New Roman" pitchFamily="18" charset="0"/>
              </a:rPr>
              <a:t>: </a:t>
            </a:r>
            <a:r>
              <a:rPr lang="ar-DZ" sz="2400" b="1" i="1" dirty="0">
                <a:latin typeface="Times New Roman" pitchFamily="18" charset="0"/>
                <a:cs typeface="Times New Roman" pitchFamily="18" charset="0"/>
              </a:rPr>
              <a:t>ميزانية جديدة</a:t>
            </a:r>
            <a:endParaRPr lang="fr-FR" sz="2400" b="1" dirty="0">
              <a:latin typeface="Times New Roman" pitchFamily="18" charset="0"/>
              <a:cs typeface="Times New Roman" pitchFamily="18" charset="0"/>
            </a:endParaRPr>
          </a:p>
        </p:txBody>
      </p:sp>
      <p:sp>
        <p:nvSpPr>
          <p:cNvPr id="5" name="Rectangle 4"/>
          <p:cNvSpPr/>
          <p:nvPr/>
        </p:nvSpPr>
        <p:spPr>
          <a:xfrm>
            <a:off x="0" y="5786454"/>
            <a:ext cx="8858280" cy="830997"/>
          </a:xfrm>
          <a:prstGeom prst="rect">
            <a:avLst/>
          </a:prstGeom>
        </p:spPr>
        <p:txBody>
          <a:bodyPr wrap="square">
            <a:spAutoFit/>
          </a:bodyPr>
          <a:lstStyle/>
          <a:p>
            <a:pPr algn="ctr"/>
            <a:r>
              <a:rPr lang="ar-DZ" sz="2400" dirty="0">
                <a:latin typeface="Times New Roman" pitchFamily="18" charset="0"/>
                <a:cs typeface="Times New Roman" pitchFamily="18" charset="0"/>
              </a:rPr>
              <a:t>نقوم بإدخال السنة والمبلغ ثم نقوم بالتثبيت عن طريق الزر "حفظ" مع إمكانية التعديل أو الحذف في حالة الخطأ</a:t>
            </a:r>
            <a:endParaRPr lang="fr-FR" sz="2400"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357158" y="1928802"/>
            <a:ext cx="8572560" cy="25003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DZ" sz="6600" b="1" dirty="0" smtClean="0">
                <a:solidFill>
                  <a:srgbClr val="FF0000"/>
                </a:solidFill>
                <a:latin typeface="Times New Roman" pitchFamily="18" charset="0"/>
                <a:cs typeface="Times New Roman" pitchFamily="18" charset="0"/>
              </a:rPr>
              <a:t>المبحث الثالث</a:t>
            </a:r>
            <a:r>
              <a:rPr lang="ar-DZ" sz="6600" b="1" dirty="0" smtClean="0">
                <a:latin typeface="Times New Roman" pitchFamily="18" charset="0"/>
                <a:cs typeface="Times New Roman" pitchFamily="18" charset="0"/>
              </a:rPr>
              <a:t>:</a:t>
            </a:r>
            <a:endParaRPr lang="ar-DZ" b="1" dirty="0" smtClean="0">
              <a:latin typeface="Times New Roman" pitchFamily="18" charset="0"/>
              <a:cs typeface="Times New Roman" pitchFamily="18" charset="0"/>
            </a:endParaRPr>
          </a:p>
          <a:p>
            <a:pPr algn="ctr"/>
            <a:r>
              <a:rPr lang="ar-DZ" sz="3200" b="1" dirty="0" smtClean="0">
                <a:latin typeface="Times New Roman" pitchFamily="18" charset="0"/>
                <a:cs typeface="Times New Roman" pitchFamily="18" charset="0"/>
              </a:rPr>
              <a:t>             </a:t>
            </a:r>
            <a:r>
              <a:rPr lang="ar-DZ" sz="4800" b="1" dirty="0" smtClean="0">
                <a:latin typeface="Times New Roman" pitchFamily="18" charset="0"/>
                <a:cs typeface="Times New Roman" pitchFamily="18" charset="0"/>
              </a:rPr>
              <a:t>وحدة الفهرسة</a:t>
            </a:r>
            <a:endParaRPr lang="fr-FR" sz="1400" b="1"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3662541"/>
          </a:xfrm>
          <a:prstGeom prst="rect">
            <a:avLst/>
          </a:prstGeom>
        </p:spPr>
        <p:txBody>
          <a:bodyPr wrap="square">
            <a:spAutoFit/>
          </a:bodyPr>
          <a:lstStyle/>
          <a:p>
            <a:pPr algn="r"/>
            <a:r>
              <a:rPr lang="ar-DZ" sz="3200" b="1" dirty="0" smtClean="0">
                <a:solidFill>
                  <a:srgbClr val="FF0000"/>
                </a:solidFill>
                <a:latin typeface="Times New Roman" pitchFamily="18" charset="0"/>
                <a:cs typeface="Times New Roman" pitchFamily="18" charset="0"/>
              </a:rPr>
              <a:t>3-1 وحدة الفهرسة</a:t>
            </a:r>
            <a:endParaRPr lang="ar-DZ" sz="3200" b="1" dirty="0">
              <a:solidFill>
                <a:srgbClr val="FF0000"/>
              </a:solidFill>
              <a:latin typeface="Times New Roman" pitchFamily="18" charset="0"/>
              <a:cs typeface="Times New Roman" pitchFamily="18" charset="0"/>
            </a:endParaRPr>
          </a:p>
          <a:p>
            <a:pPr algn="r"/>
            <a:r>
              <a:rPr lang="ar-DZ" sz="2000" b="1" dirty="0">
                <a:latin typeface="Times New Roman" pitchFamily="18" charset="0"/>
                <a:cs typeface="Times New Roman" pitchFamily="18" charset="0"/>
              </a:rPr>
              <a:t>على أربع أقسام وهي: "البحث"، "بطاقة جديدة"، "تحصيل بيانات"، </a:t>
            </a:r>
            <a:r>
              <a:rPr lang="ar-DZ" b="1" dirty="0">
                <a:latin typeface="Times New Roman" pitchFamily="18" charset="0"/>
                <a:cs typeface="Times New Roman" pitchFamily="18" charset="0"/>
              </a:rPr>
              <a:t>و </a:t>
            </a:r>
            <a:r>
              <a:rPr lang="fr-FR" b="1" dirty="0">
                <a:latin typeface="Times New Roman" pitchFamily="18" charset="0"/>
                <a:cs typeface="Times New Roman" pitchFamily="18" charset="0"/>
              </a:rPr>
              <a:t>syngeb </a:t>
            </a:r>
            <a:r>
              <a:rPr lang="ar-DZ" b="1" dirty="0">
                <a:latin typeface="Times New Roman" pitchFamily="18" charset="0"/>
                <a:cs typeface="Times New Roman" pitchFamily="18" charset="0"/>
              </a:rPr>
              <a:t>تحتوي وحدة الفهرسة </a:t>
            </a:r>
            <a:r>
              <a:rPr lang="ar-DZ" b="1" dirty="0" smtClean="0">
                <a:latin typeface="Times New Roman" pitchFamily="18" charset="0"/>
                <a:cs typeface="Times New Roman" pitchFamily="18" charset="0"/>
              </a:rPr>
              <a:t>الخاصة</a:t>
            </a:r>
            <a:endParaRPr lang="ar-DZ" sz="2000" b="1" dirty="0">
              <a:latin typeface="Times New Roman" pitchFamily="18" charset="0"/>
              <a:cs typeface="Times New Roman" pitchFamily="18" charset="0"/>
            </a:endParaRPr>
          </a:p>
          <a:p>
            <a:pPr algn="r"/>
            <a:r>
              <a:rPr lang="ar-DZ" sz="2000" b="1" dirty="0">
                <a:latin typeface="Times New Roman" pitchFamily="18" charset="0"/>
                <a:cs typeface="Times New Roman" pitchFamily="18" charset="0"/>
              </a:rPr>
              <a:t>"إدارة". بمجرد تشغيل وحدة الفهرسة تستعرض لنا الصفحة الرئيسية مباشرة القسم الخاص بالبحث. يتضمن القسم "بطاقة</a:t>
            </a:r>
          </a:p>
          <a:p>
            <a:pPr algn="r"/>
            <a:r>
              <a:rPr lang="ar-DZ" sz="2000" b="1" dirty="0">
                <a:latin typeface="Times New Roman" pitchFamily="18" charset="0"/>
                <a:cs typeface="Times New Roman" pitchFamily="18" charset="0"/>
              </a:rPr>
              <a:t>جديدة" عدة زوايا تظم كافة البيانات المتعلقة بحقول البطاقة الببليوغرافية. تم إنشاء الحقول اعتمادا على التقنين تدوب</a:t>
            </a:r>
          </a:p>
          <a:p>
            <a:pPr algn="r"/>
            <a:r>
              <a:rPr lang="ar-DZ" sz="2000" b="1" dirty="0">
                <a:latin typeface="Times New Roman" pitchFamily="18" charset="0"/>
                <a:cs typeface="Times New Roman" pitchFamily="18" charset="0"/>
              </a:rPr>
              <a:t>الخاص بالفهرسة : تدوب (ك) بالنسبة للكتب، تدوب (د) بالنسبة للدوريات والمنشورات المتسلسلة، وتدوب (م غ ك)</a:t>
            </a:r>
          </a:p>
          <a:p>
            <a:pPr algn="r"/>
            <a:r>
              <a:rPr lang="ar-DZ" sz="2000" b="1" dirty="0" smtClean="0">
                <a:latin typeface="Times New Roman" pitchFamily="18" charset="0"/>
                <a:cs typeface="Times New Roman" pitchFamily="18" charset="0"/>
              </a:rPr>
              <a:t>بالنسبة </a:t>
            </a:r>
            <a:r>
              <a:rPr lang="ar-DZ" sz="2000" b="1" dirty="0">
                <a:latin typeface="Times New Roman" pitchFamily="18" charset="0"/>
                <a:cs typeface="Times New Roman" pitchFamily="18" charset="0"/>
              </a:rPr>
              <a:t>للمواد غير الكتب. يحتوي قسم "إدارة " على أجزاء تمثل مختلف القوائم المقدمة من قبل النظام (أنواع الوثائق،</a:t>
            </a:r>
          </a:p>
          <a:p>
            <a:pPr algn="r"/>
            <a:r>
              <a:rPr lang="ar-DZ" sz="2000" b="1" dirty="0" smtClean="0">
                <a:latin typeface="Times New Roman" pitchFamily="18" charset="0"/>
                <a:cs typeface="Times New Roman" pitchFamily="18" charset="0"/>
              </a:rPr>
              <a:t>الوثائق ُالأوعية</a:t>
            </a:r>
            <a:r>
              <a:rPr lang="ar-DZ" sz="2000" b="1" dirty="0">
                <a:latin typeface="Times New Roman" pitchFamily="18" charset="0"/>
                <a:cs typeface="Times New Roman" pitchFamily="18" charset="0"/>
              </a:rPr>
              <a:t>، اللغات، البلدان، التواتر، وظائف المؤلفين، الشهادات، </a:t>
            </a:r>
            <a:r>
              <a:rPr lang="ar-DZ" sz="2000" b="1" dirty="0" smtClean="0">
                <a:latin typeface="Times New Roman" pitchFamily="18" charset="0"/>
                <a:cs typeface="Times New Roman" pitchFamily="18" charset="0"/>
              </a:rPr>
              <a:t>الإختصاصات والمواضيع )</a:t>
            </a:r>
            <a:endParaRPr lang="fr-FR" b="1" dirty="0">
              <a:latin typeface="Times New Roman" pitchFamily="18" charset="0"/>
              <a:cs typeface="Times New Roman" pitchFamily="18" charset="0"/>
            </a:endParaRPr>
          </a:p>
        </p:txBody>
      </p:sp>
      <p:pic>
        <p:nvPicPr>
          <p:cNvPr id="21506" name="Picture 2"/>
          <p:cNvPicPr>
            <a:picLocks noChangeAspect="1" noChangeArrowheads="1"/>
          </p:cNvPicPr>
          <p:nvPr/>
        </p:nvPicPr>
        <p:blipFill>
          <a:blip r:embed="rId2" cstate="print"/>
          <a:srcRect/>
          <a:stretch>
            <a:fillRect/>
          </a:stretch>
        </p:blipFill>
        <p:spPr bwMode="auto">
          <a:xfrm>
            <a:off x="285720" y="3857629"/>
            <a:ext cx="8501122" cy="2714643"/>
          </a:xfrm>
          <a:prstGeom prst="rect">
            <a:avLst/>
          </a:prstGeom>
          <a:noFill/>
          <a:ln w="9525">
            <a:noFill/>
            <a:miter lim="800000"/>
            <a:headEnd/>
            <a:tailEnd/>
          </a:ln>
          <a:effectLst/>
        </p:spPr>
      </p:pic>
      <p:sp>
        <p:nvSpPr>
          <p:cNvPr id="4" name="Rectangle 3"/>
          <p:cNvSpPr/>
          <p:nvPr/>
        </p:nvSpPr>
        <p:spPr>
          <a:xfrm>
            <a:off x="2857488" y="6488668"/>
            <a:ext cx="4304383" cy="461665"/>
          </a:xfrm>
          <a:prstGeom prst="rect">
            <a:avLst/>
          </a:prstGeom>
        </p:spPr>
        <p:txBody>
          <a:bodyPr wrap="none">
            <a:spAutoFit/>
          </a:bodyPr>
          <a:lstStyle/>
          <a:p>
            <a:r>
              <a:rPr lang="ar-DZ" sz="2400" b="1" dirty="0">
                <a:solidFill>
                  <a:srgbClr val="00B0F0"/>
                </a:solidFill>
                <a:latin typeface="Times New Roman" pitchFamily="18" charset="0"/>
                <a:cs typeface="Times New Roman" pitchFamily="18" charset="0"/>
              </a:rPr>
              <a:t>صورة</a:t>
            </a:r>
            <a:r>
              <a:rPr lang="ar-DZ" sz="2400" b="1" dirty="0">
                <a:latin typeface="Times New Roman" pitchFamily="18" charset="0"/>
                <a:cs typeface="Times New Roman" pitchFamily="18" charset="0"/>
              </a:rPr>
              <a:t> </a:t>
            </a:r>
            <a:r>
              <a:rPr lang="ar-DZ" sz="2400" b="1" i="1" dirty="0" smtClean="0">
                <a:latin typeface="Times New Roman" pitchFamily="18" charset="0"/>
                <a:cs typeface="Times New Roman" pitchFamily="18" charset="0"/>
              </a:rPr>
              <a:t>: </a:t>
            </a:r>
            <a:r>
              <a:rPr lang="ar-DZ" sz="2400" b="1" i="1" dirty="0">
                <a:latin typeface="Times New Roman" pitchFamily="18" charset="0"/>
                <a:cs typeface="Times New Roman" pitchFamily="18" charset="0"/>
              </a:rPr>
              <a:t>الصفحة الرئيسية لوحدة </a:t>
            </a:r>
            <a:r>
              <a:rPr lang="ar-DZ" sz="2400" b="1" dirty="0">
                <a:latin typeface="Times New Roman" pitchFamily="18" charset="0"/>
                <a:cs typeface="Times New Roman" pitchFamily="18" charset="0"/>
              </a:rPr>
              <a:t>الفهرسة</a:t>
            </a:r>
            <a:endParaRPr lang="fr-FR" sz="2400" b="1"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2431435"/>
          </a:xfrm>
          <a:prstGeom prst="rect">
            <a:avLst/>
          </a:prstGeom>
        </p:spPr>
        <p:txBody>
          <a:bodyPr wrap="square">
            <a:spAutoFit/>
          </a:bodyPr>
          <a:lstStyle/>
          <a:p>
            <a:pPr algn="r"/>
            <a:r>
              <a:rPr lang="ar-DZ" sz="3200" b="1" dirty="0" smtClean="0">
                <a:solidFill>
                  <a:srgbClr val="FF0000"/>
                </a:solidFill>
                <a:latin typeface="Times New Roman" pitchFamily="18" charset="0"/>
                <a:cs typeface="Times New Roman" pitchFamily="18" charset="0"/>
              </a:rPr>
              <a:t>3-2 البحث</a:t>
            </a:r>
            <a:endParaRPr lang="fr-FR" sz="3200" b="1" dirty="0">
              <a:solidFill>
                <a:srgbClr val="FF0000"/>
              </a:solidFill>
              <a:latin typeface="Times New Roman" pitchFamily="18" charset="0"/>
              <a:cs typeface="Times New Roman" pitchFamily="18" charset="0"/>
            </a:endParaRPr>
          </a:p>
          <a:p>
            <a:pPr algn="ctr" rtl="1"/>
            <a:r>
              <a:rPr lang="ar-DZ" sz="2000" b="1" dirty="0">
                <a:latin typeface="Times New Roman" pitchFamily="18" charset="0"/>
                <a:cs typeface="Times New Roman" pitchFamily="18" charset="0"/>
              </a:rPr>
              <a:t>قبل إنشاء بطاقة جديدة و لتفادي مشكل تكرار البطاقات يجب القيام بالبحث في الملف اعتمادا على عدة معايير</a:t>
            </a:r>
            <a:r>
              <a:rPr lang="ar-DZ" sz="2000" b="1" dirty="0" smtClean="0">
                <a:latin typeface="Times New Roman" pitchFamily="18" charset="0"/>
                <a:cs typeface="Times New Roman" pitchFamily="18" charset="0"/>
              </a:rPr>
              <a:t>:</a:t>
            </a:r>
            <a:endParaRPr lang="ar-DZ" sz="2000" b="1" dirty="0">
              <a:latin typeface="Times New Roman" pitchFamily="18" charset="0"/>
              <a:cs typeface="Times New Roman" pitchFamily="18" charset="0"/>
            </a:endParaRPr>
          </a:p>
          <a:p>
            <a:pPr algn="ctr" rtl="1"/>
            <a:r>
              <a:rPr lang="ar-DZ" sz="2000" b="1" dirty="0" smtClean="0">
                <a:latin typeface="Times New Roman" pitchFamily="18" charset="0"/>
                <a:cs typeface="Times New Roman" pitchFamily="18" charset="0"/>
              </a:rPr>
              <a:t>العنوان ؛المؤلف</a:t>
            </a:r>
            <a:r>
              <a:rPr lang="ar-DZ" sz="2000" b="1" dirty="0">
                <a:latin typeface="Times New Roman" pitchFamily="18" charset="0"/>
                <a:cs typeface="Times New Roman" pitchFamily="18" charset="0"/>
              </a:rPr>
              <a:t>، الكلمات الدالة، الناشر، ردمك أو ردمد، رقم التصنيف، نوع الوثيقة، سنة النشر،...إلخ مع اختيار حالة</a:t>
            </a:r>
          </a:p>
          <a:p>
            <a:pPr algn="ctr" rtl="1"/>
            <a:r>
              <a:rPr lang="ar-DZ" sz="2000" b="1" dirty="0">
                <a:latin typeface="Times New Roman" pitchFamily="18" charset="0"/>
                <a:cs typeface="Times New Roman" pitchFamily="18" charset="0"/>
              </a:rPr>
              <a:t>البطاقة (عادي، مؤقت، في الطلب). يتم فرز نتائج البحث إما: حسب العنوان، سنة النشر و تاريخ إنشاء البطاقة.</a:t>
            </a:r>
          </a:p>
          <a:p>
            <a:pPr algn="ctr" rtl="1"/>
            <a:r>
              <a:rPr lang="ar-DZ" sz="2000" b="1" dirty="0">
                <a:latin typeface="Times New Roman" pitchFamily="18" charset="0"/>
                <a:cs typeface="Times New Roman" pitchFamily="18" charset="0"/>
              </a:rPr>
              <a:t>تظهر نتائج البحث أسفل الصفحة تحمل المعلومات التالية: ردمك، ردمد، .... العنوان، المؤلف، السنة مع </a:t>
            </a:r>
            <a:r>
              <a:rPr lang="ar-DZ" sz="2000" b="1" dirty="0" smtClean="0">
                <a:latin typeface="Times New Roman" pitchFamily="18" charset="0"/>
                <a:cs typeface="Times New Roman" pitchFamily="18" charset="0"/>
              </a:rPr>
              <a:t>تاريخ الإنشاء</a:t>
            </a:r>
            <a:endParaRPr lang="ar-DZ" sz="2000" b="1" dirty="0">
              <a:latin typeface="Times New Roman" pitchFamily="18" charset="0"/>
              <a:cs typeface="Times New Roman" pitchFamily="18" charset="0"/>
            </a:endParaRPr>
          </a:p>
        </p:txBody>
      </p:sp>
      <p:pic>
        <p:nvPicPr>
          <p:cNvPr id="22530" name="Picture 2"/>
          <p:cNvPicPr>
            <a:picLocks noChangeAspect="1" noChangeArrowheads="1"/>
          </p:cNvPicPr>
          <p:nvPr/>
        </p:nvPicPr>
        <p:blipFill>
          <a:blip r:embed="rId2" cstate="print"/>
          <a:srcRect/>
          <a:stretch>
            <a:fillRect/>
          </a:stretch>
        </p:blipFill>
        <p:spPr bwMode="auto">
          <a:xfrm>
            <a:off x="285720" y="2928934"/>
            <a:ext cx="8501122" cy="3571900"/>
          </a:xfrm>
          <a:prstGeom prst="rect">
            <a:avLst/>
          </a:prstGeom>
          <a:noFill/>
          <a:ln w="9525">
            <a:noFill/>
            <a:miter lim="800000"/>
            <a:headEnd/>
            <a:tailEnd/>
          </a:ln>
          <a:effectLst/>
        </p:spPr>
      </p:pic>
      <p:sp>
        <p:nvSpPr>
          <p:cNvPr id="4" name="Rectangle 3"/>
          <p:cNvSpPr/>
          <p:nvPr/>
        </p:nvSpPr>
        <p:spPr>
          <a:xfrm>
            <a:off x="3714744" y="6488668"/>
            <a:ext cx="1776448" cy="461665"/>
          </a:xfrm>
          <a:prstGeom prst="rect">
            <a:avLst/>
          </a:prstGeom>
        </p:spPr>
        <p:txBody>
          <a:bodyPr wrap="none">
            <a:spAutoFit/>
          </a:bodyPr>
          <a:lstStyle/>
          <a:p>
            <a:r>
              <a:rPr lang="ar-DZ" sz="2400" b="1" dirty="0">
                <a:solidFill>
                  <a:srgbClr val="00B0F0"/>
                </a:solidFill>
                <a:latin typeface="Times New Roman" pitchFamily="18" charset="0"/>
                <a:cs typeface="Times New Roman" pitchFamily="18" charset="0"/>
              </a:rPr>
              <a:t>صورة</a:t>
            </a:r>
            <a:r>
              <a:rPr lang="ar-DZ" sz="2400" b="1" dirty="0">
                <a:latin typeface="Times New Roman" pitchFamily="18" charset="0"/>
                <a:cs typeface="Times New Roman" pitchFamily="18" charset="0"/>
              </a:rPr>
              <a:t> </a:t>
            </a:r>
            <a:r>
              <a:rPr lang="ar-DZ" sz="2400" b="1" dirty="0" smtClean="0">
                <a:latin typeface="Times New Roman" pitchFamily="18" charset="0"/>
                <a:cs typeface="Times New Roman" pitchFamily="18" charset="0"/>
              </a:rPr>
              <a:t> </a:t>
            </a:r>
            <a:r>
              <a:rPr lang="ar-DZ" sz="2400" b="1" i="1" dirty="0" smtClean="0">
                <a:latin typeface="Times New Roman" pitchFamily="18" charset="0"/>
                <a:cs typeface="Times New Roman" pitchFamily="18" charset="0"/>
              </a:rPr>
              <a:t>: </a:t>
            </a:r>
            <a:r>
              <a:rPr lang="ar-DZ" sz="2400" b="1" i="1" dirty="0">
                <a:latin typeface="Times New Roman" pitchFamily="18" charset="0"/>
                <a:cs typeface="Times New Roman" pitchFamily="18" charset="0"/>
              </a:rPr>
              <a:t>البحث</a:t>
            </a:r>
            <a:endParaRPr lang="fr-FR" sz="2400" b="1"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282" y="0"/>
            <a:ext cx="8929718" cy="1323439"/>
          </a:xfrm>
          <a:prstGeom prst="rect">
            <a:avLst/>
          </a:prstGeom>
        </p:spPr>
        <p:txBody>
          <a:bodyPr wrap="square">
            <a:spAutoFit/>
          </a:bodyPr>
          <a:lstStyle/>
          <a:p>
            <a:pPr algn="ctr"/>
            <a:r>
              <a:rPr lang="ar-DZ" sz="2400" dirty="0">
                <a:latin typeface="Times New Roman" pitchFamily="18" charset="0"/>
                <a:cs typeface="Times New Roman" pitchFamily="18" charset="0"/>
              </a:rPr>
              <a:t>يتم إظهار البطاقات المختارة في قسم الختيارات. بمجرد النقر على "اختيارات" نحصل على قائمة لعناوين البطاقات</a:t>
            </a:r>
          </a:p>
          <a:p>
            <a:pPr algn="ctr"/>
            <a:r>
              <a:rPr lang="fr-FR" sz="3200" b="1" dirty="0" smtClean="0">
                <a:latin typeface="Times New Roman" pitchFamily="18" charset="0"/>
                <a:cs typeface="Times New Roman" pitchFamily="18" charset="0"/>
              </a:rPr>
              <a:t>Unimarc </a:t>
            </a:r>
            <a:r>
              <a:rPr lang="ar-DZ" sz="2400" dirty="0">
                <a:latin typeface="Times New Roman" pitchFamily="18" charset="0"/>
                <a:cs typeface="Times New Roman" pitchFamily="18" charset="0"/>
              </a:rPr>
              <a:t>المختارة، بإمكاننا نسخها أو نقلها عن طريق التركيبة</a:t>
            </a:r>
            <a:endParaRPr lang="fr-FR" dirty="0">
              <a:latin typeface="Times New Roman" pitchFamily="18" charset="0"/>
              <a:cs typeface="Times New Roman" pitchFamily="18" charset="0"/>
            </a:endParaRPr>
          </a:p>
        </p:txBody>
      </p:sp>
      <p:pic>
        <p:nvPicPr>
          <p:cNvPr id="23554" name="Picture 2"/>
          <p:cNvPicPr>
            <a:picLocks noChangeAspect="1" noChangeArrowheads="1"/>
          </p:cNvPicPr>
          <p:nvPr/>
        </p:nvPicPr>
        <p:blipFill>
          <a:blip r:embed="rId2" cstate="print"/>
          <a:srcRect/>
          <a:stretch>
            <a:fillRect/>
          </a:stretch>
        </p:blipFill>
        <p:spPr bwMode="auto">
          <a:xfrm>
            <a:off x="285720" y="1357298"/>
            <a:ext cx="8572560" cy="5000660"/>
          </a:xfrm>
          <a:prstGeom prst="rect">
            <a:avLst/>
          </a:prstGeom>
          <a:noFill/>
          <a:ln w="9525">
            <a:noFill/>
            <a:miter lim="800000"/>
            <a:headEnd/>
            <a:tailEnd/>
          </a:ln>
          <a:effectLst/>
        </p:spPr>
      </p:pic>
      <p:sp>
        <p:nvSpPr>
          <p:cNvPr id="4" name="Rectangle 3"/>
          <p:cNvSpPr/>
          <p:nvPr/>
        </p:nvSpPr>
        <p:spPr>
          <a:xfrm>
            <a:off x="2857488" y="6488668"/>
            <a:ext cx="3610284" cy="461665"/>
          </a:xfrm>
          <a:prstGeom prst="rect">
            <a:avLst/>
          </a:prstGeom>
        </p:spPr>
        <p:txBody>
          <a:bodyPr wrap="none">
            <a:spAutoFit/>
          </a:bodyPr>
          <a:lstStyle/>
          <a:p>
            <a:r>
              <a:rPr lang="ar-DZ" sz="2400" b="1" dirty="0" smtClean="0">
                <a:latin typeface="Times New Roman" pitchFamily="18" charset="0"/>
                <a:cs typeface="Times New Roman" pitchFamily="18" charset="0"/>
              </a:rPr>
              <a:t>صورة </a:t>
            </a:r>
            <a:r>
              <a:rPr lang="ar-DZ" sz="2400" b="1" i="1" dirty="0" smtClean="0">
                <a:latin typeface="Times New Roman" pitchFamily="18" charset="0"/>
                <a:cs typeface="Times New Roman" pitchFamily="18" charset="0"/>
              </a:rPr>
              <a:t>:الإختيارات </a:t>
            </a:r>
            <a:r>
              <a:rPr lang="ar-DZ" sz="2400" b="1" i="1" dirty="0">
                <a:latin typeface="Times New Roman" pitchFamily="18" charset="0"/>
                <a:cs typeface="Times New Roman" pitchFamily="18" charset="0"/>
              </a:rPr>
              <a:t>الخاصة بالبحث</a:t>
            </a:r>
            <a:endParaRPr lang="fr-FR" sz="2400" b="1"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cstate="print"/>
          <a:srcRect/>
          <a:stretch>
            <a:fillRect/>
          </a:stretch>
        </p:blipFill>
        <p:spPr bwMode="auto">
          <a:xfrm>
            <a:off x="357158" y="142852"/>
            <a:ext cx="8429685" cy="6215106"/>
          </a:xfrm>
          <a:prstGeom prst="rect">
            <a:avLst/>
          </a:prstGeom>
          <a:noFill/>
          <a:ln w="9525">
            <a:noFill/>
            <a:miter lim="800000"/>
            <a:headEnd/>
            <a:tailEnd/>
          </a:ln>
          <a:effectLst/>
        </p:spPr>
      </p:pic>
      <p:sp>
        <p:nvSpPr>
          <p:cNvPr id="3" name="Rectangle 2"/>
          <p:cNvSpPr/>
          <p:nvPr/>
        </p:nvSpPr>
        <p:spPr>
          <a:xfrm>
            <a:off x="3357554" y="6488668"/>
            <a:ext cx="2757486" cy="461665"/>
          </a:xfrm>
          <a:prstGeom prst="rect">
            <a:avLst/>
          </a:prstGeom>
        </p:spPr>
        <p:txBody>
          <a:bodyPr wrap="none">
            <a:spAutoFit/>
          </a:bodyPr>
          <a:lstStyle/>
          <a:p>
            <a:r>
              <a:rPr lang="ar-DZ" sz="2400" b="1" dirty="0">
                <a:latin typeface="Times New Roman" pitchFamily="18" charset="0"/>
                <a:cs typeface="Times New Roman" pitchFamily="18" charset="0"/>
              </a:rPr>
              <a:t>صورة </a:t>
            </a:r>
            <a:r>
              <a:rPr lang="ar-DZ" sz="2400" b="1" i="1" dirty="0" smtClean="0">
                <a:latin typeface="Times New Roman" pitchFamily="18" charset="0"/>
                <a:cs typeface="Times New Roman" pitchFamily="18" charset="0"/>
              </a:rPr>
              <a:t>: </a:t>
            </a:r>
            <a:r>
              <a:rPr lang="ar-DZ" sz="2400" b="1" i="1" dirty="0">
                <a:latin typeface="Times New Roman" pitchFamily="18" charset="0"/>
                <a:cs typeface="Times New Roman" pitchFamily="18" charset="0"/>
              </a:rPr>
              <a:t>طبع نتائج البحث</a:t>
            </a:r>
            <a:endParaRPr lang="fr-FR" sz="2400" b="1"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2000548"/>
          </a:xfrm>
          <a:prstGeom prst="rect">
            <a:avLst/>
          </a:prstGeom>
        </p:spPr>
        <p:txBody>
          <a:bodyPr wrap="square">
            <a:spAutoFit/>
          </a:bodyPr>
          <a:lstStyle/>
          <a:p>
            <a:pPr algn="r"/>
            <a:r>
              <a:rPr lang="ar-DZ" sz="2800" b="1" dirty="0" smtClean="0">
                <a:solidFill>
                  <a:srgbClr val="FF0000"/>
                </a:solidFill>
                <a:latin typeface="Times New Roman" pitchFamily="18" charset="0"/>
                <a:cs typeface="Times New Roman" pitchFamily="18" charset="0"/>
              </a:rPr>
              <a:t>3-3 الناشر </a:t>
            </a:r>
            <a:r>
              <a:rPr lang="ar-DZ" sz="2800" b="1" dirty="0">
                <a:solidFill>
                  <a:srgbClr val="FF0000"/>
                </a:solidFill>
                <a:latin typeface="Times New Roman" pitchFamily="18" charset="0"/>
                <a:cs typeface="Times New Roman" pitchFamily="18" charset="0"/>
              </a:rPr>
              <a:t>/ السلسلة / التكشيف </a:t>
            </a:r>
            <a:r>
              <a:rPr lang="ar-DZ" sz="2800" b="1" dirty="0" smtClean="0">
                <a:solidFill>
                  <a:srgbClr val="FF0000"/>
                </a:solidFill>
                <a:latin typeface="Times New Roman" pitchFamily="18" charset="0"/>
                <a:cs typeface="Times New Roman" pitchFamily="18" charset="0"/>
              </a:rPr>
              <a:t>.</a:t>
            </a:r>
            <a:endParaRPr lang="fr-FR" sz="2800" b="1" dirty="0">
              <a:solidFill>
                <a:srgbClr val="FF0000"/>
              </a:solidFill>
              <a:latin typeface="Times New Roman" pitchFamily="18" charset="0"/>
              <a:cs typeface="Times New Roman" pitchFamily="18" charset="0"/>
            </a:endParaRPr>
          </a:p>
          <a:p>
            <a:pPr algn="ctr"/>
            <a:r>
              <a:rPr lang="ar-DZ" sz="2400" b="1" dirty="0">
                <a:latin typeface="Times New Roman" pitchFamily="18" charset="0"/>
                <a:cs typeface="Times New Roman" pitchFamily="18" charset="0"/>
              </a:rPr>
              <a:t>بالنسبة للقسم "بطاقة جديدة"، فإن الزاوية "الناشر / السلسلة / التكشيف" تسمح </a:t>
            </a:r>
            <a:r>
              <a:rPr lang="ar-DZ" sz="2400" b="1" dirty="0" smtClean="0">
                <a:latin typeface="Times New Roman" pitchFamily="18" charset="0"/>
                <a:cs typeface="Times New Roman" pitchFamily="18" charset="0"/>
              </a:rPr>
              <a:t>بملء </a:t>
            </a:r>
            <a:r>
              <a:rPr lang="ar-DZ" sz="2400" b="1" dirty="0">
                <a:latin typeface="Times New Roman" pitchFamily="18" charset="0"/>
                <a:cs typeface="Times New Roman" pitchFamily="18" charset="0"/>
              </a:rPr>
              <a:t>البيانات الخاصة بالحقل الرابع والسادس والتي تتمثل في</a:t>
            </a:r>
          </a:p>
          <a:p>
            <a:pPr algn="ctr"/>
            <a:r>
              <a:rPr lang="ar-DZ" sz="2400" b="1" dirty="0">
                <a:latin typeface="Times New Roman" pitchFamily="18" charset="0"/>
                <a:cs typeface="Times New Roman" pitchFamily="18" charset="0"/>
              </a:rPr>
              <a:t>.العنوان الببليوغرافي والسلسلة. </a:t>
            </a:r>
            <a:r>
              <a:rPr lang="ar-DZ" sz="2400" b="1" dirty="0" smtClean="0">
                <a:latin typeface="Times New Roman" pitchFamily="18" charset="0"/>
                <a:cs typeface="Times New Roman" pitchFamily="18" charset="0"/>
              </a:rPr>
              <a:t>بالإضافة </a:t>
            </a:r>
            <a:r>
              <a:rPr lang="ar-DZ" sz="2400" b="1" dirty="0">
                <a:latin typeface="Times New Roman" pitchFamily="18" charset="0"/>
                <a:cs typeface="Times New Roman" pitchFamily="18" charset="0"/>
              </a:rPr>
              <a:t>إلى حقول التكشيف، رؤوس الموضوعات و رقم التصنيف</a:t>
            </a:r>
            <a:endParaRPr lang="fr-FR" sz="2400" b="1" dirty="0">
              <a:latin typeface="Times New Roman" pitchFamily="18" charset="0"/>
              <a:cs typeface="Times New Roman" pitchFamily="18" charset="0"/>
            </a:endParaRPr>
          </a:p>
        </p:txBody>
      </p:sp>
      <p:pic>
        <p:nvPicPr>
          <p:cNvPr id="25602" name="Picture 2"/>
          <p:cNvPicPr>
            <a:picLocks noChangeAspect="1" noChangeArrowheads="1"/>
          </p:cNvPicPr>
          <p:nvPr/>
        </p:nvPicPr>
        <p:blipFill>
          <a:blip r:embed="rId2" cstate="print"/>
          <a:srcRect/>
          <a:stretch>
            <a:fillRect/>
          </a:stretch>
        </p:blipFill>
        <p:spPr bwMode="auto">
          <a:xfrm>
            <a:off x="357158" y="1928802"/>
            <a:ext cx="8501122" cy="4500594"/>
          </a:xfrm>
          <a:prstGeom prst="rect">
            <a:avLst/>
          </a:prstGeom>
          <a:noFill/>
          <a:ln w="9525">
            <a:noFill/>
            <a:miter lim="800000"/>
            <a:headEnd/>
            <a:tailEnd/>
          </a:ln>
          <a:effectLst/>
        </p:spPr>
      </p:pic>
      <p:sp>
        <p:nvSpPr>
          <p:cNvPr id="4" name="Rectangle 3"/>
          <p:cNvSpPr/>
          <p:nvPr/>
        </p:nvSpPr>
        <p:spPr>
          <a:xfrm>
            <a:off x="2143108" y="6488668"/>
            <a:ext cx="5056192" cy="461665"/>
          </a:xfrm>
          <a:prstGeom prst="rect">
            <a:avLst/>
          </a:prstGeom>
        </p:spPr>
        <p:txBody>
          <a:bodyPr wrap="none">
            <a:spAutoFit/>
          </a:bodyPr>
          <a:lstStyle/>
          <a:p>
            <a:r>
              <a:rPr lang="ar-DZ" dirty="0">
                <a:solidFill>
                  <a:srgbClr val="00B0F0"/>
                </a:solidFill>
                <a:latin typeface="Times New Roman" pitchFamily="18" charset="0"/>
                <a:cs typeface="Times New Roman" pitchFamily="18" charset="0"/>
              </a:rPr>
              <a:t>"</a:t>
            </a:r>
            <a:r>
              <a:rPr lang="ar-DZ" sz="2400" b="1" dirty="0">
                <a:solidFill>
                  <a:srgbClr val="00B0F0"/>
                </a:solidFill>
                <a:latin typeface="Times New Roman" pitchFamily="18" charset="0"/>
                <a:cs typeface="Times New Roman" pitchFamily="18" charset="0"/>
              </a:rPr>
              <a:t>صورة</a:t>
            </a:r>
            <a:r>
              <a:rPr lang="ar-DZ" sz="2400" b="1" dirty="0">
                <a:latin typeface="Times New Roman" pitchFamily="18" charset="0"/>
                <a:cs typeface="Times New Roman" pitchFamily="18" charset="0"/>
              </a:rPr>
              <a:t> </a:t>
            </a:r>
            <a:r>
              <a:rPr lang="ar-DZ" sz="2400" b="1" dirty="0" smtClean="0">
                <a:latin typeface="Times New Roman" pitchFamily="18" charset="0"/>
                <a:cs typeface="Times New Roman" pitchFamily="18" charset="0"/>
              </a:rPr>
              <a:t> : </a:t>
            </a:r>
            <a:r>
              <a:rPr lang="ar-DZ" sz="2400" b="1" dirty="0">
                <a:latin typeface="Times New Roman" pitchFamily="18" charset="0"/>
                <a:cs typeface="Times New Roman" pitchFamily="18" charset="0"/>
              </a:rPr>
              <a:t>الزاوية " الناشر / السلسلة / التكشيف</a:t>
            </a:r>
            <a:endParaRPr lang="fr-FR" b="1"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569660"/>
          </a:xfrm>
          <a:prstGeom prst="rect">
            <a:avLst/>
          </a:prstGeom>
        </p:spPr>
        <p:txBody>
          <a:bodyPr wrap="square">
            <a:spAutoFit/>
          </a:bodyPr>
          <a:lstStyle/>
          <a:p>
            <a:pPr algn="ctr"/>
            <a:r>
              <a:rPr lang="ar-DZ" sz="2400" dirty="0">
                <a:latin typeface="Times New Roman" pitchFamily="18" charset="0"/>
                <a:cs typeface="Times New Roman" pitchFamily="18" charset="0"/>
              </a:rPr>
              <a:t>إن إدخال أسماء الناشرين يتم بنفس طريقة إدخال </a:t>
            </a:r>
            <a:r>
              <a:rPr lang="ar-DZ" sz="2400" dirty="0" smtClean="0">
                <a:latin typeface="Times New Roman" pitchFamily="18" charset="0"/>
                <a:cs typeface="Times New Roman" pitchFamily="18" charset="0"/>
              </a:rPr>
              <a:t>الأسماء </a:t>
            </a:r>
            <a:r>
              <a:rPr lang="ar-DZ" sz="2400" dirty="0">
                <a:latin typeface="Times New Roman" pitchFamily="18" charset="0"/>
                <a:cs typeface="Times New Roman" pitchFamily="18" charset="0"/>
              </a:rPr>
              <a:t>الخاصة بالمؤلفين. نقوم بعملية البحث في القائمة، في حالة</a:t>
            </a:r>
          </a:p>
          <a:p>
            <a:pPr algn="ctr"/>
            <a:r>
              <a:rPr lang="ar-DZ" sz="2400" dirty="0" smtClean="0">
                <a:latin typeface="Times New Roman" pitchFamily="18" charset="0"/>
                <a:cs typeface="Times New Roman" pitchFamily="18" charset="0"/>
              </a:rPr>
              <a:t>وجود الناشر ننقر على الزر "اختيار" لإدخال الإسم  في حالة عدم وجود الناشر، يجب إنشائه</a:t>
            </a:r>
          </a:p>
          <a:p>
            <a:pPr algn="ctr"/>
            <a:r>
              <a:rPr lang="ar-DZ" sz="2400" dirty="0" smtClean="0">
                <a:latin typeface="Times New Roman" pitchFamily="18" charset="0"/>
                <a:cs typeface="Times New Roman" pitchFamily="18" charset="0"/>
              </a:rPr>
              <a:t>بالنقر علي الزر " إضافة</a:t>
            </a:r>
            <a:r>
              <a:rPr lang="ar-DZ" sz="2000" dirty="0" smtClean="0">
                <a:latin typeface="Times New Roman" pitchFamily="18" charset="0"/>
                <a:cs typeface="Times New Roman" pitchFamily="18" charset="0"/>
              </a:rPr>
              <a:t> </a:t>
            </a:r>
            <a:r>
              <a:rPr lang="ar-DZ" b="1" dirty="0" smtClean="0">
                <a:latin typeface="Times New Roman" pitchFamily="18" charset="0"/>
                <a:cs typeface="Times New Roman" pitchFamily="18" charset="0"/>
              </a:rPr>
              <a:t>”     </a:t>
            </a:r>
            <a:endParaRPr lang="fr-FR" dirty="0">
              <a:latin typeface="Times New Roman" pitchFamily="18" charset="0"/>
              <a:cs typeface="Times New Roman" pitchFamily="18" charset="0"/>
            </a:endParaRPr>
          </a:p>
        </p:txBody>
      </p:sp>
      <p:pic>
        <p:nvPicPr>
          <p:cNvPr id="26626" name="Picture 2"/>
          <p:cNvPicPr>
            <a:picLocks noChangeAspect="1" noChangeArrowheads="1"/>
          </p:cNvPicPr>
          <p:nvPr/>
        </p:nvPicPr>
        <p:blipFill>
          <a:blip r:embed="rId2" cstate="print"/>
          <a:srcRect/>
          <a:stretch>
            <a:fillRect/>
          </a:stretch>
        </p:blipFill>
        <p:spPr bwMode="auto">
          <a:xfrm>
            <a:off x="357158" y="1643050"/>
            <a:ext cx="8501122" cy="2357454"/>
          </a:xfrm>
          <a:prstGeom prst="rect">
            <a:avLst/>
          </a:prstGeom>
          <a:noFill/>
          <a:ln w="9525">
            <a:noFill/>
            <a:miter lim="800000"/>
            <a:headEnd/>
            <a:tailEnd/>
          </a:ln>
          <a:effectLst/>
        </p:spPr>
      </p:pic>
      <p:pic>
        <p:nvPicPr>
          <p:cNvPr id="26627" name="Picture 3"/>
          <p:cNvPicPr>
            <a:picLocks noChangeAspect="1" noChangeArrowheads="1"/>
          </p:cNvPicPr>
          <p:nvPr/>
        </p:nvPicPr>
        <p:blipFill>
          <a:blip r:embed="rId3" cstate="print"/>
          <a:srcRect/>
          <a:stretch>
            <a:fillRect/>
          </a:stretch>
        </p:blipFill>
        <p:spPr bwMode="auto">
          <a:xfrm>
            <a:off x="357158" y="4500570"/>
            <a:ext cx="8501122" cy="1857388"/>
          </a:xfrm>
          <a:prstGeom prst="rect">
            <a:avLst/>
          </a:prstGeom>
          <a:noFill/>
          <a:ln w="9525">
            <a:noFill/>
            <a:miter lim="800000"/>
            <a:headEnd/>
            <a:tailEnd/>
          </a:ln>
          <a:effectLst/>
        </p:spPr>
      </p:pic>
      <p:sp>
        <p:nvSpPr>
          <p:cNvPr id="5" name="Rectangle 4"/>
          <p:cNvSpPr/>
          <p:nvPr/>
        </p:nvSpPr>
        <p:spPr>
          <a:xfrm>
            <a:off x="3428992" y="4000504"/>
            <a:ext cx="2366353" cy="461665"/>
          </a:xfrm>
          <a:prstGeom prst="rect">
            <a:avLst/>
          </a:prstGeom>
        </p:spPr>
        <p:txBody>
          <a:bodyPr wrap="none">
            <a:spAutoFit/>
          </a:bodyPr>
          <a:lstStyle/>
          <a:p>
            <a:r>
              <a:rPr lang="ar-DZ" sz="2400" b="1" dirty="0" smtClean="0">
                <a:solidFill>
                  <a:srgbClr val="00B0F0"/>
                </a:solidFill>
                <a:latin typeface="Times New Roman" pitchFamily="18" charset="0"/>
                <a:cs typeface="Times New Roman" pitchFamily="18" charset="0"/>
              </a:rPr>
              <a:t>صورة</a:t>
            </a:r>
            <a:r>
              <a:rPr lang="ar-DZ" sz="2400" b="1" dirty="0" smtClean="0">
                <a:latin typeface="Times New Roman" pitchFamily="18" charset="0"/>
                <a:cs typeface="Times New Roman" pitchFamily="18" charset="0"/>
              </a:rPr>
              <a:t>  </a:t>
            </a:r>
            <a:r>
              <a:rPr lang="ar-DZ" sz="2400" b="1" i="1" dirty="0" smtClean="0">
                <a:latin typeface="Times New Roman" pitchFamily="18" charset="0"/>
                <a:cs typeface="Times New Roman" pitchFamily="18" charset="0"/>
              </a:rPr>
              <a:t>: </a:t>
            </a:r>
            <a:r>
              <a:rPr lang="ar-DZ" sz="2400" b="1" i="1" dirty="0">
                <a:latin typeface="Times New Roman" pitchFamily="18" charset="0"/>
                <a:cs typeface="Times New Roman" pitchFamily="18" charset="0"/>
              </a:rPr>
              <a:t>اختيار ناشر</a:t>
            </a:r>
            <a:endParaRPr lang="fr-FR" sz="2400" b="1" dirty="0">
              <a:latin typeface="Times New Roman" pitchFamily="18" charset="0"/>
              <a:cs typeface="Times New Roman" pitchFamily="18" charset="0"/>
            </a:endParaRPr>
          </a:p>
        </p:txBody>
      </p:sp>
      <p:sp>
        <p:nvSpPr>
          <p:cNvPr id="6" name="Rectangle 5"/>
          <p:cNvSpPr/>
          <p:nvPr/>
        </p:nvSpPr>
        <p:spPr>
          <a:xfrm>
            <a:off x="3428992" y="6396335"/>
            <a:ext cx="2355132" cy="461665"/>
          </a:xfrm>
          <a:prstGeom prst="rect">
            <a:avLst/>
          </a:prstGeom>
        </p:spPr>
        <p:txBody>
          <a:bodyPr wrap="none">
            <a:spAutoFit/>
          </a:bodyPr>
          <a:lstStyle/>
          <a:p>
            <a:r>
              <a:rPr lang="ar-DZ" sz="2400" b="1" dirty="0">
                <a:solidFill>
                  <a:srgbClr val="00B0F0"/>
                </a:solidFill>
                <a:latin typeface="Times New Roman" pitchFamily="18" charset="0"/>
                <a:cs typeface="Times New Roman" pitchFamily="18" charset="0"/>
              </a:rPr>
              <a:t>صورة</a:t>
            </a:r>
            <a:r>
              <a:rPr lang="ar-DZ" sz="2400" b="1" dirty="0">
                <a:latin typeface="Times New Roman" pitchFamily="18" charset="0"/>
                <a:cs typeface="Times New Roman" pitchFamily="18" charset="0"/>
              </a:rPr>
              <a:t> </a:t>
            </a:r>
            <a:r>
              <a:rPr lang="ar-DZ" sz="2400" b="1" dirty="0" smtClean="0">
                <a:latin typeface="Times New Roman" pitchFamily="18" charset="0"/>
                <a:cs typeface="Times New Roman" pitchFamily="18" charset="0"/>
              </a:rPr>
              <a:t> </a:t>
            </a:r>
            <a:r>
              <a:rPr lang="ar-DZ" sz="2400" b="1" i="1" dirty="0" smtClean="0">
                <a:latin typeface="Times New Roman" pitchFamily="18" charset="0"/>
                <a:cs typeface="Times New Roman" pitchFamily="18" charset="0"/>
              </a:rPr>
              <a:t>: </a:t>
            </a:r>
            <a:r>
              <a:rPr lang="ar-DZ" sz="2400" b="1" i="1" dirty="0">
                <a:latin typeface="Times New Roman" pitchFamily="18" charset="0"/>
                <a:cs typeface="Times New Roman" pitchFamily="18" charset="0"/>
              </a:rPr>
              <a:t>إضافة </a:t>
            </a:r>
            <a:r>
              <a:rPr lang="ar-DZ" sz="2400" b="1" i="1" dirty="0" smtClean="0">
                <a:latin typeface="Times New Roman" pitchFamily="18" charset="0"/>
                <a:cs typeface="Times New Roman" pitchFamily="18" charset="0"/>
              </a:rPr>
              <a:t>ناشر</a:t>
            </a:r>
            <a:endParaRPr lang="fr-FR" b="1"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001156" cy="523220"/>
          </a:xfrm>
          <a:prstGeom prst="rect">
            <a:avLst/>
          </a:prstGeom>
        </p:spPr>
        <p:txBody>
          <a:bodyPr wrap="square">
            <a:spAutoFit/>
          </a:bodyPr>
          <a:lstStyle/>
          <a:p>
            <a:pPr algn="r"/>
            <a:r>
              <a:rPr lang="ar-DZ" sz="2800" b="1" dirty="0" smtClean="0">
                <a:solidFill>
                  <a:srgbClr val="FF0000"/>
                </a:solidFill>
                <a:latin typeface="Times New Roman" pitchFamily="18" charset="0"/>
                <a:cs typeface="Times New Roman" pitchFamily="18" charset="0"/>
              </a:rPr>
              <a:t>3-4 السلسلة</a:t>
            </a:r>
            <a:r>
              <a:rPr lang="ar-DZ" sz="2800" b="1" dirty="0">
                <a:solidFill>
                  <a:srgbClr val="FF0000"/>
                </a:solidFill>
                <a:latin typeface="Times New Roman" pitchFamily="18" charset="0"/>
                <a:cs typeface="Times New Roman" pitchFamily="18" charset="0"/>
              </a:rPr>
              <a:t>، السلسلة الفرعية / الرقم </a:t>
            </a:r>
            <a:r>
              <a:rPr lang="ar-DZ" b="1" dirty="0" smtClean="0">
                <a:latin typeface="Times New Roman" pitchFamily="18" charset="0"/>
                <a:cs typeface="Times New Roman" pitchFamily="18" charset="0"/>
              </a:rPr>
              <a:t>.</a:t>
            </a:r>
            <a:endParaRPr lang="fr-FR" dirty="0">
              <a:latin typeface="Times New Roman" pitchFamily="18" charset="0"/>
              <a:cs typeface="Times New Roman" pitchFamily="18" charset="0"/>
            </a:endParaRPr>
          </a:p>
        </p:txBody>
      </p:sp>
      <p:sp>
        <p:nvSpPr>
          <p:cNvPr id="4" name="Rectangle 3"/>
          <p:cNvSpPr/>
          <p:nvPr/>
        </p:nvSpPr>
        <p:spPr>
          <a:xfrm>
            <a:off x="0" y="642918"/>
            <a:ext cx="9144000" cy="1631216"/>
          </a:xfrm>
          <a:prstGeom prst="rect">
            <a:avLst/>
          </a:prstGeom>
        </p:spPr>
        <p:txBody>
          <a:bodyPr wrap="square">
            <a:spAutoFit/>
          </a:bodyPr>
          <a:lstStyle/>
          <a:p>
            <a:pPr algn="ctr"/>
            <a:r>
              <a:rPr lang="ar-DZ" sz="2000" b="1" dirty="0">
                <a:latin typeface="Times New Roman" pitchFamily="18" charset="0"/>
                <a:cs typeface="Times New Roman" pitchFamily="18" charset="0"/>
              </a:rPr>
              <a:t>يتم ادخال اسم السلسلة والسلسلة الفرعية بنفس طريقة إدخال اسم المؤلف والناشر. نقوم بعملية البحث في القائمة، </a:t>
            </a:r>
            <a:endParaRPr lang="ar-DZ" sz="2400" b="1" dirty="0">
              <a:latin typeface="Times New Roman" pitchFamily="18" charset="0"/>
              <a:cs typeface="Times New Roman" pitchFamily="18" charset="0"/>
            </a:endParaRPr>
          </a:p>
          <a:p>
            <a:pPr algn="ctr"/>
            <a:r>
              <a:rPr lang="ar-DZ" sz="2000" b="1" dirty="0" smtClean="0">
                <a:latin typeface="Times New Roman" pitchFamily="18" charset="0"/>
                <a:cs typeface="Times New Roman" pitchFamily="18" charset="0"/>
              </a:rPr>
              <a:t>فى حالة وجود السلسلة ننقر على الزر "اختيار" للإدخال الإسم  في حالة عدم وجودها ، يجب إنشائها بالنقر</a:t>
            </a:r>
            <a:endParaRPr lang="ar-DZ" sz="2000" b="1" dirty="0">
              <a:latin typeface="Times New Roman" pitchFamily="18" charset="0"/>
              <a:cs typeface="Times New Roman" pitchFamily="18" charset="0"/>
            </a:endParaRPr>
          </a:p>
          <a:p>
            <a:pPr algn="ctr"/>
            <a:r>
              <a:rPr lang="ar-DZ" sz="2000" b="1" dirty="0" smtClean="0">
                <a:latin typeface="Times New Roman" pitchFamily="18" charset="0"/>
                <a:cs typeface="Times New Roman" pitchFamily="18" charset="0"/>
              </a:rPr>
              <a:t>على </a:t>
            </a:r>
            <a:r>
              <a:rPr lang="ar-DZ" sz="2000" b="1" dirty="0">
                <a:latin typeface="Times New Roman" pitchFamily="18" charset="0"/>
                <a:cs typeface="Times New Roman" pitchFamily="18" charset="0"/>
              </a:rPr>
              <a:t>الزر "جديد" وبالتالي </a:t>
            </a:r>
            <a:r>
              <a:rPr lang="ar-DZ" sz="2000" b="1" dirty="0" smtClean="0">
                <a:latin typeface="Times New Roman" pitchFamily="18" charset="0"/>
                <a:cs typeface="Times New Roman" pitchFamily="18" charset="0"/>
              </a:rPr>
              <a:t>ملء </a:t>
            </a:r>
            <a:r>
              <a:rPr lang="ar-DZ" sz="2000" b="1" dirty="0">
                <a:latin typeface="Times New Roman" pitchFamily="18" charset="0"/>
                <a:cs typeface="Times New Roman" pitchFamily="18" charset="0"/>
              </a:rPr>
              <a:t>الحقول الخاصة بالنافذة "إضافة سلسلة " </a:t>
            </a:r>
            <a:r>
              <a:rPr lang="ar-DZ" sz="2000" b="1" dirty="0" smtClean="0">
                <a:latin typeface="Times New Roman" pitchFamily="18" charset="0"/>
                <a:cs typeface="Times New Roman" pitchFamily="18" charset="0"/>
              </a:rPr>
              <a:t>والتي </a:t>
            </a:r>
            <a:r>
              <a:rPr lang="ar-DZ" sz="2000" b="1" dirty="0">
                <a:latin typeface="Times New Roman" pitchFamily="18" charset="0"/>
                <a:cs typeface="Times New Roman" pitchFamily="18" charset="0"/>
              </a:rPr>
              <a:t>تتمثل في : العنوان ،</a:t>
            </a:r>
          </a:p>
          <a:p>
            <a:pPr algn="ctr"/>
            <a:r>
              <a:rPr lang="ar-DZ" sz="2000" b="1" dirty="0">
                <a:latin typeface="Times New Roman" pitchFamily="18" charset="0"/>
                <a:cs typeface="Times New Roman" pitchFamily="18" charset="0"/>
              </a:rPr>
              <a:t>.العنوان الموازي، العنوان </a:t>
            </a:r>
            <a:r>
              <a:rPr lang="ar-DZ" sz="2000" b="1" dirty="0" smtClean="0">
                <a:latin typeface="Times New Roman" pitchFamily="18" charset="0"/>
                <a:cs typeface="Times New Roman" pitchFamily="18" charset="0"/>
              </a:rPr>
              <a:t>الإضافي</a:t>
            </a:r>
            <a:r>
              <a:rPr lang="ar-DZ" sz="2000" b="1" dirty="0">
                <a:latin typeface="Times New Roman" pitchFamily="18" charset="0"/>
                <a:cs typeface="Times New Roman" pitchFamily="18" charset="0"/>
              </a:rPr>
              <a:t>، بيان المسؤولية </a:t>
            </a:r>
            <a:r>
              <a:rPr lang="ar-DZ" sz="2000" b="1" dirty="0" smtClean="0">
                <a:latin typeface="Times New Roman" pitchFamily="18" charset="0"/>
                <a:cs typeface="Times New Roman" pitchFamily="18" charset="0"/>
              </a:rPr>
              <a:t>والردمد</a:t>
            </a:r>
            <a:endParaRPr lang="ar-DZ" sz="2000" b="1" dirty="0">
              <a:latin typeface="Times New Roman" pitchFamily="18" charset="0"/>
              <a:cs typeface="Times New Roman" pitchFamily="18" charset="0"/>
            </a:endParaRPr>
          </a:p>
        </p:txBody>
      </p:sp>
      <p:pic>
        <p:nvPicPr>
          <p:cNvPr id="27650" name="Picture 2"/>
          <p:cNvPicPr>
            <a:picLocks noChangeAspect="1" noChangeArrowheads="1"/>
          </p:cNvPicPr>
          <p:nvPr/>
        </p:nvPicPr>
        <p:blipFill>
          <a:blip r:embed="rId2" cstate="print"/>
          <a:srcRect/>
          <a:stretch>
            <a:fillRect/>
          </a:stretch>
        </p:blipFill>
        <p:spPr bwMode="auto">
          <a:xfrm>
            <a:off x="1214414" y="2262189"/>
            <a:ext cx="6500858" cy="2095505"/>
          </a:xfrm>
          <a:prstGeom prst="rect">
            <a:avLst/>
          </a:prstGeom>
          <a:noFill/>
          <a:ln w="9525">
            <a:noFill/>
            <a:miter lim="800000"/>
            <a:headEnd/>
            <a:tailEnd/>
          </a:ln>
          <a:effectLst/>
        </p:spPr>
      </p:pic>
      <p:pic>
        <p:nvPicPr>
          <p:cNvPr id="27651" name="Picture 3"/>
          <p:cNvPicPr>
            <a:picLocks noChangeAspect="1" noChangeArrowheads="1"/>
          </p:cNvPicPr>
          <p:nvPr/>
        </p:nvPicPr>
        <p:blipFill>
          <a:blip r:embed="rId3" cstate="print"/>
          <a:srcRect/>
          <a:stretch>
            <a:fillRect/>
          </a:stretch>
        </p:blipFill>
        <p:spPr bwMode="auto">
          <a:xfrm>
            <a:off x="1142976" y="4643447"/>
            <a:ext cx="6715172" cy="1857388"/>
          </a:xfrm>
          <a:prstGeom prst="rect">
            <a:avLst/>
          </a:prstGeom>
          <a:noFill/>
          <a:ln w="9525">
            <a:noFill/>
            <a:miter lim="800000"/>
            <a:headEnd/>
            <a:tailEnd/>
          </a:ln>
          <a:effectLst/>
        </p:spPr>
      </p:pic>
      <p:sp>
        <p:nvSpPr>
          <p:cNvPr id="7" name="Rectangle 6"/>
          <p:cNvSpPr/>
          <p:nvPr/>
        </p:nvSpPr>
        <p:spPr>
          <a:xfrm>
            <a:off x="3071802" y="4214818"/>
            <a:ext cx="2537874" cy="461665"/>
          </a:xfrm>
          <a:prstGeom prst="rect">
            <a:avLst/>
          </a:prstGeom>
        </p:spPr>
        <p:txBody>
          <a:bodyPr wrap="none">
            <a:spAutoFit/>
          </a:bodyPr>
          <a:lstStyle/>
          <a:p>
            <a:r>
              <a:rPr lang="ar-DZ" sz="2400" b="1" dirty="0">
                <a:solidFill>
                  <a:srgbClr val="00B0F0"/>
                </a:solidFill>
                <a:latin typeface="Times New Roman" pitchFamily="18" charset="0"/>
                <a:cs typeface="Times New Roman" pitchFamily="18" charset="0"/>
              </a:rPr>
              <a:t>صورة</a:t>
            </a:r>
            <a:r>
              <a:rPr lang="ar-DZ" sz="2400" b="1" dirty="0">
                <a:latin typeface="Times New Roman" pitchFamily="18" charset="0"/>
                <a:cs typeface="Times New Roman" pitchFamily="18" charset="0"/>
              </a:rPr>
              <a:t> </a:t>
            </a:r>
            <a:r>
              <a:rPr lang="ar-DZ" sz="2400" b="1" dirty="0" smtClean="0">
                <a:latin typeface="Times New Roman" pitchFamily="18" charset="0"/>
                <a:cs typeface="Times New Roman" pitchFamily="18" charset="0"/>
              </a:rPr>
              <a:t> </a:t>
            </a:r>
            <a:r>
              <a:rPr lang="ar-DZ" sz="2400" b="1" i="1" dirty="0" smtClean="0">
                <a:latin typeface="Times New Roman" pitchFamily="18" charset="0"/>
                <a:cs typeface="Times New Roman" pitchFamily="18" charset="0"/>
              </a:rPr>
              <a:t>: </a:t>
            </a:r>
            <a:r>
              <a:rPr lang="ar-DZ" sz="2400" b="1" i="1" dirty="0">
                <a:latin typeface="Times New Roman" pitchFamily="18" charset="0"/>
                <a:cs typeface="Times New Roman" pitchFamily="18" charset="0"/>
              </a:rPr>
              <a:t>إختيار سلسلة</a:t>
            </a:r>
            <a:endParaRPr lang="fr-FR" sz="2400" b="1" dirty="0">
              <a:latin typeface="Times New Roman" pitchFamily="18" charset="0"/>
              <a:cs typeface="Times New Roman" pitchFamily="18" charset="0"/>
            </a:endParaRPr>
          </a:p>
        </p:txBody>
      </p:sp>
      <p:sp>
        <p:nvSpPr>
          <p:cNvPr id="8" name="Rectangle 7"/>
          <p:cNvSpPr/>
          <p:nvPr/>
        </p:nvSpPr>
        <p:spPr>
          <a:xfrm>
            <a:off x="3071802" y="6488668"/>
            <a:ext cx="2536272" cy="461665"/>
          </a:xfrm>
          <a:prstGeom prst="rect">
            <a:avLst/>
          </a:prstGeom>
        </p:spPr>
        <p:txBody>
          <a:bodyPr wrap="none">
            <a:spAutoFit/>
          </a:bodyPr>
          <a:lstStyle/>
          <a:p>
            <a:r>
              <a:rPr lang="ar-DZ" sz="2400" b="1" dirty="0">
                <a:solidFill>
                  <a:srgbClr val="00B0F0"/>
                </a:solidFill>
                <a:latin typeface="Times New Roman" pitchFamily="18" charset="0"/>
                <a:cs typeface="Times New Roman" pitchFamily="18" charset="0"/>
              </a:rPr>
              <a:t>صورة</a:t>
            </a:r>
            <a:r>
              <a:rPr lang="ar-DZ" sz="2400" b="1" dirty="0">
                <a:latin typeface="Times New Roman" pitchFamily="18" charset="0"/>
                <a:cs typeface="Times New Roman" pitchFamily="18" charset="0"/>
              </a:rPr>
              <a:t> </a:t>
            </a:r>
            <a:r>
              <a:rPr lang="ar-DZ" sz="2400" b="1" dirty="0" smtClean="0">
                <a:latin typeface="Times New Roman" pitchFamily="18" charset="0"/>
                <a:cs typeface="Times New Roman" pitchFamily="18" charset="0"/>
              </a:rPr>
              <a:t> </a:t>
            </a:r>
            <a:r>
              <a:rPr lang="ar-DZ" sz="2400" b="1" i="1" dirty="0" smtClean="0">
                <a:latin typeface="Times New Roman" pitchFamily="18" charset="0"/>
                <a:cs typeface="Times New Roman" pitchFamily="18" charset="0"/>
              </a:rPr>
              <a:t>: </a:t>
            </a:r>
            <a:r>
              <a:rPr lang="ar-DZ" sz="2400" b="1" i="1" dirty="0">
                <a:latin typeface="Times New Roman" pitchFamily="18" charset="0"/>
                <a:cs typeface="Times New Roman" pitchFamily="18" charset="0"/>
              </a:rPr>
              <a:t>إضافة سلسلة</a:t>
            </a:r>
            <a:endParaRPr lang="fr-FR" sz="2400" b="1"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001156" cy="646331"/>
          </a:xfrm>
          <a:prstGeom prst="rect">
            <a:avLst/>
          </a:prstGeom>
        </p:spPr>
        <p:txBody>
          <a:bodyPr wrap="square">
            <a:spAutoFit/>
          </a:bodyPr>
          <a:lstStyle/>
          <a:p>
            <a:pPr algn="r"/>
            <a:r>
              <a:rPr lang="ar-DZ" sz="3600" b="1" dirty="0" smtClean="0">
                <a:solidFill>
                  <a:srgbClr val="FF0000"/>
                </a:solidFill>
                <a:latin typeface="Times New Roman" pitchFamily="18" charset="0"/>
                <a:cs typeface="Times New Roman" pitchFamily="18" charset="0"/>
              </a:rPr>
              <a:t>3-5 التكشيف</a:t>
            </a:r>
            <a:endParaRPr lang="fr-FR" sz="3600" b="1" dirty="0">
              <a:solidFill>
                <a:srgbClr val="FF0000"/>
              </a:solidFill>
              <a:latin typeface="Times New Roman" pitchFamily="18" charset="0"/>
              <a:cs typeface="Times New Roman" pitchFamily="18" charset="0"/>
            </a:endParaRPr>
          </a:p>
        </p:txBody>
      </p:sp>
      <p:sp>
        <p:nvSpPr>
          <p:cNvPr id="3" name="Rectangle 2"/>
          <p:cNvSpPr/>
          <p:nvPr/>
        </p:nvSpPr>
        <p:spPr>
          <a:xfrm>
            <a:off x="0" y="642918"/>
            <a:ext cx="9144000" cy="461665"/>
          </a:xfrm>
          <a:prstGeom prst="rect">
            <a:avLst/>
          </a:prstGeom>
        </p:spPr>
        <p:txBody>
          <a:bodyPr wrap="square">
            <a:spAutoFit/>
          </a:bodyPr>
          <a:lstStyle/>
          <a:p>
            <a:pPr algn="r"/>
            <a:r>
              <a:rPr lang="ar-DZ" sz="2400" b="1" dirty="0" smtClean="0"/>
              <a:t>3-5-1 رؤوس </a:t>
            </a:r>
            <a:r>
              <a:rPr lang="ar-DZ" sz="2400" b="1" dirty="0"/>
              <a:t>الموضوعات</a:t>
            </a:r>
            <a:endParaRPr lang="fr-FR" sz="2400" dirty="0"/>
          </a:p>
        </p:txBody>
      </p:sp>
      <p:sp>
        <p:nvSpPr>
          <p:cNvPr id="4" name="Rectangle 3"/>
          <p:cNvSpPr/>
          <p:nvPr/>
        </p:nvSpPr>
        <p:spPr>
          <a:xfrm>
            <a:off x="0" y="1285860"/>
            <a:ext cx="8858280" cy="830997"/>
          </a:xfrm>
          <a:prstGeom prst="rect">
            <a:avLst/>
          </a:prstGeom>
        </p:spPr>
        <p:txBody>
          <a:bodyPr wrap="square">
            <a:spAutoFit/>
          </a:bodyPr>
          <a:lstStyle/>
          <a:p>
            <a:pPr algn="r" rtl="1"/>
            <a:r>
              <a:rPr lang="ar-DZ" dirty="0">
                <a:latin typeface="Times New Roman" pitchFamily="18" charset="0"/>
                <a:cs typeface="Times New Roman" pitchFamily="18" charset="0"/>
              </a:rPr>
              <a:t>،</a:t>
            </a:r>
            <a:r>
              <a:rPr lang="ar-DZ" sz="2400" dirty="0">
                <a:latin typeface="Times New Roman" pitchFamily="18" charset="0"/>
                <a:cs typeface="Times New Roman" pitchFamily="18" charset="0"/>
              </a:rPr>
              <a:t>يتم إدخال رؤوس الموضوعات بنفس طريقة إدخال اسم المؤلف، غير أنه يتم الفصل </a:t>
            </a:r>
            <a:r>
              <a:rPr lang="ar-DZ" sz="2400" dirty="0" smtClean="0">
                <a:latin typeface="Times New Roman" pitchFamily="18" charset="0"/>
                <a:cs typeface="Times New Roman" pitchFamily="18" charset="0"/>
              </a:rPr>
              <a:t>بين</a:t>
            </a:r>
            <a:endParaRPr lang="ar-DZ" sz="2400" dirty="0">
              <a:latin typeface="Times New Roman" pitchFamily="18" charset="0"/>
              <a:cs typeface="Times New Roman" pitchFamily="18" charset="0"/>
            </a:endParaRPr>
          </a:p>
          <a:p>
            <a:pPr algn="r" rtl="1"/>
            <a:r>
              <a:rPr lang="ar-DZ" sz="2400" dirty="0" smtClean="0">
                <a:latin typeface="Times New Roman" pitchFamily="18" charset="0"/>
                <a:cs typeface="Times New Roman" pitchFamily="18" charset="0"/>
              </a:rPr>
              <a:t> لقب و اسم المؤلف بفاصلة و </a:t>
            </a:r>
            <a:r>
              <a:rPr lang="ar-DZ" sz="2400" dirty="0">
                <a:latin typeface="Times New Roman" pitchFamily="18" charset="0"/>
                <a:cs typeface="Times New Roman" pitchFamily="18" charset="0"/>
              </a:rPr>
              <a:t>بين رأس الموضوع والتفريعات الخاصة به بنقطتين</a:t>
            </a:r>
            <a:endParaRPr lang="fr-FR" sz="2400" dirty="0">
              <a:latin typeface="Times New Roman" pitchFamily="18" charset="0"/>
              <a:cs typeface="Times New Roman" pitchFamily="18" charset="0"/>
            </a:endParaRPr>
          </a:p>
        </p:txBody>
      </p:sp>
      <p:pic>
        <p:nvPicPr>
          <p:cNvPr id="28674" name="Picture 2"/>
          <p:cNvPicPr>
            <a:picLocks noChangeAspect="1" noChangeArrowheads="1"/>
          </p:cNvPicPr>
          <p:nvPr/>
        </p:nvPicPr>
        <p:blipFill>
          <a:blip r:embed="rId2" cstate="print"/>
          <a:srcRect/>
          <a:stretch>
            <a:fillRect/>
          </a:stretch>
        </p:blipFill>
        <p:spPr bwMode="auto">
          <a:xfrm>
            <a:off x="357158" y="2143116"/>
            <a:ext cx="8429684" cy="4214842"/>
          </a:xfrm>
          <a:prstGeom prst="rect">
            <a:avLst/>
          </a:prstGeom>
          <a:noFill/>
          <a:ln w="9525">
            <a:noFill/>
            <a:miter lim="800000"/>
            <a:headEnd/>
            <a:tailEnd/>
          </a:ln>
          <a:effectLst/>
        </p:spPr>
      </p:pic>
      <p:sp>
        <p:nvSpPr>
          <p:cNvPr id="6" name="Rectangle 5"/>
          <p:cNvSpPr/>
          <p:nvPr/>
        </p:nvSpPr>
        <p:spPr>
          <a:xfrm>
            <a:off x="2786050" y="6396335"/>
            <a:ext cx="3416320" cy="461665"/>
          </a:xfrm>
          <a:prstGeom prst="rect">
            <a:avLst/>
          </a:prstGeom>
        </p:spPr>
        <p:txBody>
          <a:bodyPr wrap="none">
            <a:spAutoFit/>
          </a:bodyPr>
          <a:lstStyle/>
          <a:p>
            <a:r>
              <a:rPr lang="ar-DZ" sz="2400" b="1" dirty="0" smtClean="0">
                <a:solidFill>
                  <a:srgbClr val="00B0F0"/>
                </a:solidFill>
                <a:latin typeface="Times New Roman" pitchFamily="18" charset="0"/>
                <a:cs typeface="Times New Roman" pitchFamily="18" charset="0"/>
              </a:rPr>
              <a:t>صورة  </a:t>
            </a:r>
            <a:r>
              <a:rPr lang="ar-DZ" sz="2400" b="1" i="1" dirty="0" smtClean="0">
                <a:latin typeface="Times New Roman" pitchFamily="18" charset="0"/>
                <a:cs typeface="Times New Roman" pitchFamily="18" charset="0"/>
              </a:rPr>
              <a:t>: </a:t>
            </a:r>
            <a:r>
              <a:rPr lang="ar-DZ" sz="2400" b="1" i="1" dirty="0">
                <a:latin typeface="Times New Roman" pitchFamily="18" charset="0"/>
                <a:cs typeface="Times New Roman" pitchFamily="18" charset="0"/>
              </a:rPr>
              <a:t>اختيار رأس الموضوع</a:t>
            </a:r>
            <a:endParaRPr lang="fr-FR" sz="2400" b="1"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46331"/>
          </a:xfrm>
          <a:prstGeom prst="rect">
            <a:avLst/>
          </a:prstGeom>
        </p:spPr>
        <p:txBody>
          <a:bodyPr wrap="square">
            <a:spAutoFit/>
          </a:bodyPr>
          <a:lstStyle/>
          <a:p>
            <a:pPr algn="r"/>
            <a:r>
              <a:rPr lang="ar-DZ" sz="3600" b="1" dirty="0" smtClean="0">
                <a:solidFill>
                  <a:srgbClr val="FF0000"/>
                </a:solidFill>
                <a:latin typeface="Times New Roman" pitchFamily="18" charset="0"/>
                <a:cs typeface="Times New Roman" pitchFamily="18" charset="0"/>
              </a:rPr>
              <a:t>3-5-2 رمز </a:t>
            </a:r>
            <a:r>
              <a:rPr lang="ar-DZ" sz="3600" b="1" dirty="0">
                <a:solidFill>
                  <a:srgbClr val="FF0000"/>
                </a:solidFill>
                <a:latin typeface="Times New Roman" pitchFamily="18" charset="0"/>
                <a:cs typeface="Times New Roman" pitchFamily="18" charset="0"/>
              </a:rPr>
              <a:t>التصنيف</a:t>
            </a:r>
            <a:endParaRPr lang="fr-FR" sz="3600" dirty="0">
              <a:solidFill>
                <a:srgbClr val="FF0000"/>
              </a:solidFill>
              <a:latin typeface="Times New Roman" pitchFamily="18" charset="0"/>
              <a:cs typeface="Times New Roman" pitchFamily="18" charset="0"/>
            </a:endParaRPr>
          </a:p>
        </p:txBody>
      </p:sp>
      <p:sp>
        <p:nvSpPr>
          <p:cNvPr id="3" name="Rectangle 2"/>
          <p:cNvSpPr/>
          <p:nvPr/>
        </p:nvSpPr>
        <p:spPr>
          <a:xfrm>
            <a:off x="0" y="714356"/>
            <a:ext cx="8929718" cy="1569660"/>
          </a:xfrm>
          <a:prstGeom prst="rect">
            <a:avLst/>
          </a:prstGeom>
        </p:spPr>
        <p:txBody>
          <a:bodyPr wrap="square">
            <a:spAutoFit/>
          </a:bodyPr>
          <a:lstStyle/>
          <a:p>
            <a:pPr algn="r"/>
            <a:r>
              <a:rPr lang="ar-DZ" sz="2400" dirty="0" smtClean="0">
                <a:latin typeface="Times New Roman" pitchFamily="18" charset="0"/>
                <a:cs typeface="Times New Roman" pitchFamily="18" charset="0"/>
              </a:rPr>
              <a:t>. يتم </a:t>
            </a:r>
            <a:r>
              <a:rPr lang="ar-DZ" sz="2400" dirty="0">
                <a:latin typeface="Times New Roman" pitchFamily="18" charset="0"/>
                <a:cs typeface="Times New Roman" pitchFamily="18" charset="0"/>
              </a:rPr>
              <a:t>إدخال رمز التصنيف عن طريق القيام بعملية البحث في القائمة الخاصة </a:t>
            </a:r>
            <a:r>
              <a:rPr lang="ar-DZ" sz="2400" dirty="0" smtClean="0">
                <a:latin typeface="Times New Roman" pitchFamily="18" charset="0"/>
                <a:cs typeface="Times New Roman" pitchFamily="18" charset="0"/>
              </a:rPr>
              <a:t>بالتصنيف</a:t>
            </a:r>
            <a:endParaRPr lang="ar-DZ" sz="2400" dirty="0">
              <a:latin typeface="Times New Roman" pitchFamily="18" charset="0"/>
              <a:cs typeface="Times New Roman" pitchFamily="18" charset="0"/>
            </a:endParaRPr>
          </a:p>
          <a:p>
            <a:pPr algn="r"/>
            <a:r>
              <a:rPr lang="ar-DZ" sz="2400" dirty="0">
                <a:latin typeface="Times New Roman" pitchFamily="18" charset="0"/>
                <a:cs typeface="Times New Roman" pitchFamily="18" charset="0"/>
              </a:rPr>
              <a:t>في حالة وجود الرقم ننقر على اختيار </a:t>
            </a:r>
            <a:r>
              <a:rPr lang="ar-DZ" sz="2400" dirty="0" smtClean="0">
                <a:latin typeface="Times New Roman" pitchFamily="18" charset="0"/>
                <a:cs typeface="Times New Roman" pitchFamily="18" charset="0"/>
              </a:rPr>
              <a:t>لإدخاله</a:t>
            </a:r>
            <a:r>
              <a:rPr lang="ar-DZ" sz="2400" dirty="0">
                <a:latin typeface="Times New Roman" pitchFamily="18" charset="0"/>
                <a:cs typeface="Times New Roman" pitchFamily="18" charset="0"/>
              </a:rPr>
              <a:t>، وفي حالة عدم وجوده نقوم بإنشائه من </a:t>
            </a:r>
            <a:r>
              <a:rPr lang="ar-DZ" sz="2400" dirty="0" smtClean="0">
                <a:latin typeface="Times New Roman" pitchFamily="18" charset="0"/>
                <a:cs typeface="Times New Roman" pitchFamily="18" charset="0"/>
              </a:rPr>
              <a:t>خلال </a:t>
            </a:r>
            <a:r>
              <a:rPr lang="ar-DZ" sz="2400" dirty="0">
                <a:latin typeface="Times New Roman" pitchFamily="18" charset="0"/>
                <a:cs typeface="Times New Roman" pitchFamily="18" charset="0"/>
              </a:rPr>
              <a:t>النافذة </a:t>
            </a:r>
            <a:r>
              <a:rPr lang="ar-DZ" sz="2400" b="1" dirty="0">
                <a:latin typeface="Times New Roman" pitchFamily="18" charset="0"/>
                <a:cs typeface="Times New Roman" pitchFamily="18" charset="0"/>
              </a:rPr>
              <a:t>"إضافة تصنيف"</a:t>
            </a:r>
          </a:p>
          <a:p>
            <a:pPr algn="r"/>
            <a:r>
              <a:rPr lang="ar-DZ" sz="2400" dirty="0" smtClean="0">
                <a:latin typeface="Times New Roman" pitchFamily="18" charset="0"/>
                <a:cs typeface="Times New Roman" pitchFamily="18" charset="0"/>
              </a:rPr>
              <a:t>. التي </a:t>
            </a:r>
            <a:r>
              <a:rPr lang="ar-DZ" sz="2400" dirty="0">
                <a:latin typeface="Times New Roman" pitchFamily="18" charset="0"/>
                <a:cs typeface="Times New Roman" pitchFamily="18" charset="0"/>
              </a:rPr>
              <a:t>تظم حقول إجبارية وهي : الرمز، العنوان (الفرنسية)، العنوان</a:t>
            </a:r>
            <a:endParaRPr lang="fr-FR" sz="2400" dirty="0">
              <a:latin typeface="Times New Roman" pitchFamily="18" charset="0"/>
              <a:cs typeface="Times New Roman" pitchFamily="18" charset="0"/>
            </a:endParaRPr>
          </a:p>
        </p:txBody>
      </p:sp>
      <p:pic>
        <p:nvPicPr>
          <p:cNvPr id="29698" name="Picture 2"/>
          <p:cNvPicPr>
            <a:picLocks noChangeAspect="1" noChangeArrowheads="1"/>
          </p:cNvPicPr>
          <p:nvPr/>
        </p:nvPicPr>
        <p:blipFill>
          <a:blip r:embed="rId2" cstate="print"/>
          <a:srcRect/>
          <a:stretch>
            <a:fillRect/>
          </a:stretch>
        </p:blipFill>
        <p:spPr bwMode="auto">
          <a:xfrm>
            <a:off x="0" y="2357430"/>
            <a:ext cx="9144000" cy="4071966"/>
          </a:xfrm>
          <a:prstGeom prst="rect">
            <a:avLst/>
          </a:prstGeom>
          <a:noFill/>
          <a:ln w="9525">
            <a:noFill/>
            <a:miter lim="800000"/>
            <a:headEnd/>
            <a:tailEnd/>
          </a:ln>
          <a:effectLst/>
        </p:spPr>
      </p:pic>
      <p:sp>
        <p:nvSpPr>
          <p:cNvPr id="5" name="Rectangle 4"/>
          <p:cNvSpPr/>
          <p:nvPr/>
        </p:nvSpPr>
        <p:spPr>
          <a:xfrm>
            <a:off x="3000364" y="6396335"/>
            <a:ext cx="3143809" cy="461665"/>
          </a:xfrm>
          <a:prstGeom prst="rect">
            <a:avLst/>
          </a:prstGeom>
        </p:spPr>
        <p:txBody>
          <a:bodyPr wrap="none">
            <a:spAutoFit/>
          </a:bodyPr>
          <a:lstStyle/>
          <a:p>
            <a:r>
              <a:rPr lang="ar-DZ" sz="2400" b="1" dirty="0" smtClean="0">
                <a:latin typeface="Times New Roman" pitchFamily="18" charset="0"/>
                <a:cs typeface="Times New Roman" pitchFamily="18" charset="0"/>
              </a:rPr>
              <a:t>صورة </a:t>
            </a:r>
            <a:r>
              <a:rPr lang="ar-DZ" sz="2400" b="1" i="1" dirty="0" smtClean="0">
                <a:latin typeface="Times New Roman" pitchFamily="18" charset="0"/>
                <a:cs typeface="Times New Roman" pitchFamily="18" charset="0"/>
              </a:rPr>
              <a:t>:  </a:t>
            </a:r>
            <a:r>
              <a:rPr lang="ar-DZ" sz="2400" b="1" i="1" dirty="0">
                <a:latin typeface="Times New Roman" pitchFamily="18" charset="0"/>
                <a:cs typeface="Times New Roman" pitchFamily="18" charset="0"/>
              </a:rPr>
              <a:t>اختيار رمز التصنيف</a:t>
            </a:r>
            <a:endParaRPr lang="fr-FR" sz="2400" b="1"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23220"/>
          </a:xfrm>
          <a:prstGeom prst="rect">
            <a:avLst/>
          </a:prstGeom>
        </p:spPr>
        <p:txBody>
          <a:bodyPr wrap="square">
            <a:spAutoFit/>
          </a:bodyPr>
          <a:lstStyle/>
          <a:p>
            <a:pPr algn="r"/>
            <a:r>
              <a:rPr lang="ar-DZ" sz="2800" b="1" dirty="0" smtClean="0">
                <a:solidFill>
                  <a:srgbClr val="FF0000"/>
                </a:solidFill>
                <a:latin typeface="Times New Roman" pitchFamily="18" charset="0"/>
                <a:cs typeface="Times New Roman" pitchFamily="18" charset="0"/>
              </a:rPr>
              <a:t>3-5 الإيضا حات </a:t>
            </a:r>
            <a:r>
              <a:rPr lang="ar-DZ" sz="2800" b="1" dirty="0">
                <a:solidFill>
                  <a:srgbClr val="FF0000"/>
                </a:solidFill>
                <a:latin typeface="Times New Roman" pitchFamily="18" charset="0"/>
                <a:cs typeface="Times New Roman" pitchFamily="18" charset="0"/>
              </a:rPr>
              <a:t>/ </a:t>
            </a:r>
            <a:r>
              <a:rPr lang="ar-DZ" sz="2800" b="1" dirty="0" smtClean="0">
                <a:solidFill>
                  <a:srgbClr val="FF0000"/>
                </a:solidFill>
                <a:latin typeface="Times New Roman" pitchFamily="18" charset="0"/>
                <a:cs typeface="Times New Roman" pitchFamily="18" charset="0"/>
              </a:rPr>
              <a:t>الملاحظات </a:t>
            </a:r>
            <a:r>
              <a:rPr lang="ar-DZ" sz="2800" b="1" dirty="0">
                <a:solidFill>
                  <a:srgbClr val="FF0000"/>
                </a:solidFill>
                <a:latin typeface="Times New Roman" pitchFamily="18" charset="0"/>
                <a:cs typeface="Times New Roman" pitchFamily="18" charset="0"/>
              </a:rPr>
              <a:t>/ </a:t>
            </a:r>
            <a:r>
              <a:rPr lang="ar-DZ" sz="2800" b="1" dirty="0" smtClean="0">
                <a:solidFill>
                  <a:srgbClr val="FF0000"/>
                </a:solidFill>
                <a:latin typeface="Times New Roman" pitchFamily="18" charset="0"/>
                <a:cs typeface="Times New Roman" pitchFamily="18" charset="0"/>
              </a:rPr>
              <a:t>الملخص</a:t>
            </a:r>
            <a:endParaRPr lang="fr-FR" dirty="0">
              <a:solidFill>
                <a:srgbClr val="FF0000"/>
              </a:solidFill>
              <a:latin typeface="Times New Roman" pitchFamily="18" charset="0"/>
              <a:cs typeface="Times New Roman" pitchFamily="18" charset="0"/>
            </a:endParaRPr>
          </a:p>
        </p:txBody>
      </p:sp>
      <p:sp>
        <p:nvSpPr>
          <p:cNvPr id="3" name="Rectangle 2"/>
          <p:cNvSpPr/>
          <p:nvPr/>
        </p:nvSpPr>
        <p:spPr>
          <a:xfrm>
            <a:off x="214282" y="714356"/>
            <a:ext cx="8643998" cy="1200329"/>
          </a:xfrm>
          <a:prstGeom prst="rect">
            <a:avLst/>
          </a:prstGeom>
        </p:spPr>
        <p:txBody>
          <a:bodyPr wrap="square">
            <a:spAutoFit/>
          </a:bodyPr>
          <a:lstStyle/>
          <a:p>
            <a:pPr algn="ctr"/>
            <a:r>
              <a:rPr lang="ar-DZ" sz="2400" b="1" dirty="0">
                <a:latin typeface="Times New Roman" pitchFamily="18" charset="0"/>
                <a:cs typeface="Times New Roman" pitchFamily="18" charset="0"/>
              </a:rPr>
              <a:t>في القسم "بطاقة جديدة " تسمح لنا الزاوية "</a:t>
            </a:r>
            <a:r>
              <a:rPr lang="ar-DZ" sz="2400" b="1" dirty="0" smtClean="0">
                <a:latin typeface="Times New Roman" pitchFamily="18" charset="0"/>
                <a:cs typeface="Times New Roman" pitchFamily="18" charset="0"/>
              </a:rPr>
              <a:t>الإيضاحات </a:t>
            </a:r>
            <a:r>
              <a:rPr lang="ar-DZ" sz="2400" b="1" dirty="0">
                <a:latin typeface="Times New Roman" pitchFamily="18" charset="0"/>
                <a:cs typeface="Times New Roman" pitchFamily="18" charset="0"/>
              </a:rPr>
              <a:t>/ </a:t>
            </a:r>
            <a:r>
              <a:rPr lang="ar-DZ" sz="2400" b="1" dirty="0" smtClean="0">
                <a:latin typeface="Times New Roman" pitchFamily="18" charset="0"/>
                <a:cs typeface="Times New Roman" pitchFamily="18" charset="0"/>
              </a:rPr>
              <a:t>الملاحظات </a:t>
            </a:r>
            <a:r>
              <a:rPr lang="ar-DZ" sz="2400" b="1" dirty="0">
                <a:latin typeface="Times New Roman" pitchFamily="18" charset="0"/>
                <a:cs typeface="Times New Roman" pitchFamily="18" charset="0"/>
              </a:rPr>
              <a:t>/ الملخص" </a:t>
            </a:r>
            <a:r>
              <a:rPr lang="ar-DZ" sz="2400" b="1" dirty="0" smtClean="0">
                <a:latin typeface="Times New Roman" pitchFamily="18" charset="0"/>
                <a:cs typeface="Times New Roman" pitchFamily="18" charset="0"/>
              </a:rPr>
              <a:t>بملء </a:t>
            </a:r>
            <a:r>
              <a:rPr lang="ar-DZ" sz="2400" b="1" dirty="0">
                <a:latin typeface="Times New Roman" pitchFamily="18" charset="0"/>
                <a:cs typeface="Times New Roman" pitchFamily="18" charset="0"/>
              </a:rPr>
              <a:t>حقول </a:t>
            </a:r>
            <a:r>
              <a:rPr lang="ar-DZ" sz="2400" b="1" dirty="0" smtClean="0">
                <a:latin typeface="Times New Roman" pitchFamily="18" charset="0"/>
                <a:cs typeface="Times New Roman" pitchFamily="18" charset="0"/>
              </a:rPr>
              <a:t>الملاحظات </a:t>
            </a:r>
            <a:r>
              <a:rPr lang="ar-DZ" sz="2400" b="1" dirty="0">
                <a:latin typeface="Times New Roman" pitchFamily="18" charset="0"/>
                <a:cs typeface="Times New Roman" pitchFamily="18" charset="0"/>
              </a:rPr>
              <a:t>والحقول</a:t>
            </a:r>
          </a:p>
          <a:p>
            <a:pPr algn="ctr"/>
            <a:r>
              <a:rPr lang="ar-DZ" sz="2400" b="1" dirty="0">
                <a:latin typeface="Times New Roman" pitchFamily="18" charset="0"/>
                <a:cs typeface="Times New Roman" pitchFamily="18" charset="0"/>
              </a:rPr>
              <a:t>.الخاصة لبعض </a:t>
            </a:r>
            <a:r>
              <a:rPr lang="ar-DZ" sz="2400" b="1" dirty="0" smtClean="0">
                <a:latin typeface="Times New Roman" pitchFamily="18" charset="0"/>
                <a:cs typeface="Times New Roman" pitchFamily="18" charset="0"/>
              </a:rPr>
              <a:t>الأنواع </a:t>
            </a:r>
            <a:r>
              <a:rPr lang="ar-DZ" sz="2400" b="1" dirty="0">
                <a:latin typeface="Times New Roman" pitchFamily="18" charset="0"/>
                <a:cs typeface="Times New Roman" pitchFamily="18" charset="0"/>
              </a:rPr>
              <a:t>من الوثائق (الحقل 3). </a:t>
            </a:r>
            <a:r>
              <a:rPr lang="ar-DZ" sz="2400" b="1" dirty="0" smtClean="0">
                <a:latin typeface="Times New Roman" pitchFamily="18" charset="0"/>
                <a:cs typeface="Times New Roman" pitchFamily="18" charset="0"/>
              </a:rPr>
              <a:t>بالإضافة </a:t>
            </a:r>
            <a:r>
              <a:rPr lang="ar-DZ" sz="2400" b="1" dirty="0">
                <a:latin typeface="Times New Roman" pitchFamily="18" charset="0"/>
                <a:cs typeface="Times New Roman" pitchFamily="18" charset="0"/>
              </a:rPr>
              <a:t>إلى حقل الملخص</a:t>
            </a:r>
            <a:endParaRPr lang="fr-FR" b="1" dirty="0">
              <a:latin typeface="Times New Roman" pitchFamily="18" charset="0"/>
              <a:cs typeface="Times New Roman" pitchFamily="18" charset="0"/>
            </a:endParaRPr>
          </a:p>
        </p:txBody>
      </p:sp>
      <p:pic>
        <p:nvPicPr>
          <p:cNvPr id="30722" name="Picture 2"/>
          <p:cNvPicPr>
            <a:picLocks noChangeAspect="1" noChangeArrowheads="1"/>
          </p:cNvPicPr>
          <p:nvPr/>
        </p:nvPicPr>
        <p:blipFill>
          <a:blip r:embed="rId2" cstate="print"/>
          <a:srcRect/>
          <a:stretch>
            <a:fillRect/>
          </a:stretch>
        </p:blipFill>
        <p:spPr bwMode="auto">
          <a:xfrm>
            <a:off x="357158" y="1928802"/>
            <a:ext cx="8429684" cy="4572032"/>
          </a:xfrm>
          <a:prstGeom prst="rect">
            <a:avLst/>
          </a:prstGeom>
          <a:noFill/>
          <a:ln w="9525">
            <a:noFill/>
            <a:miter lim="800000"/>
            <a:headEnd/>
            <a:tailEnd/>
          </a:ln>
          <a:effectLst/>
        </p:spPr>
      </p:pic>
      <p:sp>
        <p:nvSpPr>
          <p:cNvPr id="5" name="Rectangle 4"/>
          <p:cNvSpPr/>
          <p:nvPr/>
        </p:nvSpPr>
        <p:spPr>
          <a:xfrm>
            <a:off x="2214546" y="6488668"/>
            <a:ext cx="5538696" cy="461665"/>
          </a:xfrm>
          <a:prstGeom prst="rect">
            <a:avLst/>
          </a:prstGeom>
        </p:spPr>
        <p:txBody>
          <a:bodyPr wrap="none">
            <a:spAutoFit/>
          </a:bodyPr>
          <a:lstStyle/>
          <a:p>
            <a:r>
              <a:rPr lang="ar-DZ" sz="2400" b="1" dirty="0">
                <a:latin typeface="Times New Roman" pitchFamily="18" charset="0"/>
                <a:cs typeface="Times New Roman" pitchFamily="18" charset="0"/>
              </a:rPr>
              <a:t>"</a:t>
            </a:r>
            <a:r>
              <a:rPr lang="ar-DZ" sz="2400" b="1" dirty="0" smtClean="0">
                <a:solidFill>
                  <a:srgbClr val="00B0F0"/>
                </a:solidFill>
                <a:latin typeface="Times New Roman" pitchFamily="18" charset="0"/>
                <a:cs typeface="Times New Roman" pitchFamily="18" charset="0"/>
              </a:rPr>
              <a:t>صورة </a:t>
            </a:r>
            <a:r>
              <a:rPr lang="ar-DZ" sz="2400" b="1" dirty="0" smtClean="0">
                <a:latin typeface="Times New Roman" pitchFamily="18" charset="0"/>
                <a:cs typeface="Times New Roman" pitchFamily="18" charset="0"/>
              </a:rPr>
              <a:t> : الزاوية / الإيضاحات/ الملاحظات </a:t>
            </a:r>
            <a:r>
              <a:rPr lang="ar-DZ" sz="2400" b="1" dirty="0">
                <a:latin typeface="Times New Roman" pitchFamily="18" charset="0"/>
                <a:cs typeface="Times New Roman" pitchFamily="18" charset="0"/>
              </a:rPr>
              <a:t>/ الملخص</a:t>
            </a:r>
            <a:endParaRPr lang="fr-FR" sz="2400" b="1"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à coins arrondis 2"/>
          <p:cNvSpPr/>
          <p:nvPr/>
        </p:nvSpPr>
        <p:spPr>
          <a:xfrm>
            <a:off x="714348" y="2214554"/>
            <a:ext cx="8072494" cy="25003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8000" dirty="0" smtClean="0">
                <a:solidFill>
                  <a:srgbClr val="FF0000"/>
                </a:solidFill>
                <a:latin typeface="Times New Roman" pitchFamily="18" charset="0"/>
                <a:cs typeface="Times New Roman" pitchFamily="18" charset="0"/>
              </a:rPr>
              <a:t>ا</a:t>
            </a:r>
            <a:r>
              <a:rPr lang="ar-DZ" sz="6600" dirty="0" smtClean="0">
                <a:solidFill>
                  <a:srgbClr val="FF0000"/>
                </a:solidFill>
                <a:latin typeface="Times New Roman" pitchFamily="18" charset="0"/>
                <a:cs typeface="Times New Roman" pitchFamily="18" charset="0"/>
              </a:rPr>
              <a:t>لمبحث الرابع</a:t>
            </a:r>
            <a:r>
              <a:rPr lang="ar-DZ" sz="6600" dirty="0" smtClean="0">
                <a:latin typeface="Times New Roman" pitchFamily="18" charset="0"/>
                <a:cs typeface="Times New Roman" pitchFamily="18" charset="0"/>
              </a:rPr>
              <a:t>:                              </a:t>
            </a:r>
            <a:r>
              <a:rPr lang="ar-DZ" sz="4000" dirty="0" smtClean="0">
                <a:latin typeface="Times New Roman" pitchFamily="18" charset="0"/>
                <a:cs typeface="Times New Roman" pitchFamily="18" charset="0"/>
              </a:rPr>
              <a:t>وحدة قوائم الإسناد</a:t>
            </a:r>
            <a:endParaRPr lang="fr-FR"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2062103"/>
          </a:xfrm>
          <a:prstGeom prst="rect">
            <a:avLst/>
          </a:prstGeom>
        </p:spPr>
        <p:txBody>
          <a:bodyPr wrap="square">
            <a:spAutoFit/>
          </a:bodyPr>
          <a:lstStyle/>
          <a:p>
            <a:pPr algn="r"/>
            <a:r>
              <a:rPr lang="ar-DZ" sz="3200" b="1" dirty="0" smtClean="0">
                <a:solidFill>
                  <a:srgbClr val="FF0000"/>
                </a:solidFill>
                <a:latin typeface="Times New Roman" pitchFamily="18" charset="0"/>
                <a:cs typeface="Times New Roman" pitchFamily="18" charset="0"/>
              </a:rPr>
              <a:t>4- وحدة قوائم الإسناد</a:t>
            </a:r>
          </a:p>
          <a:p>
            <a:pPr algn="ctr"/>
            <a:r>
              <a:rPr lang="ar-DZ" sz="2400" dirty="0" smtClean="0">
                <a:latin typeface="Times New Roman" pitchFamily="18" charset="0"/>
                <a:cs typeface="Times New Roman" pitchFamily="18" charset="0"/>
              </a:rPr>
              <a:t>نشير إلى أن هذه الوحدة " قوائم" ليست عبارة عن ملف إسنادي وإنما هي قائمة إسنادية تسمح لنا بضبط وتوحيد</a:t>
            </a:r>
          </a:p>
          <a:p>
            <a:pPr algn="ctr"/>
            <a:r>
              <a:rPr lang="ar-DZ" sz="2400" dirty="0" smtClean="0">
                <a:latin typeface="Times New Roman" pitchFamily="18" charset="0"/>
                <a:cs typeface="Times New Roman" pitchFamily="18" charset="0"/>
              </a:rPr>
              <a:t>المداخل. تتكون هذه الوحدة من خمسة أقسام : المداخل، الناشرين، السلسلة، السلسلة الفرعية</a:t>
            </a:r>
          </a:p>
          <a:p>
            <a:pPr algn="ctr"/>
            <a:r>
              <a:rPr lang="ar-DZ" sz="2400" dirty="0" smtClean="0">
                <a:latin typeface="Times New Roman" pitchFamily="18" charset="0"/>
                <a:cs typeface="Times New Roman" pitchFamily="18" charset="0"/>
              </a:rPr>
              <a:t> والتصنيف .بمجرد النقر على الزاوية " قوائم" تظهر لنا النافذة الموالية</a:t>
            </a:r>
            <a:endParaRPr lang="fr-FR" sz="2400"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cstate="print"/>
          <a:srcRect/>
          <a:stretch>
            <a:fillRect/>
          </a:stretch>
        </p:blipFill>
        <p:spPr bwMode="auto">
          <a:xfrm>
            <a:off x="357158" y="2143116"/>
            <a:ext cx="8429684" cy="4248150"/>
          </a:xfrm>
          <a:prstGeom prst="rect">
            <a:avLst/>
          </a:prstGeom>
          <a:noFill/>
          <a:ln w="9525">
            <a:noFill/>
            <a:miter lim="800000"/>
            <a:headEnd/>
            <a:tailEnd/>
          </a:ln>
          <a:effectLst/>
        </p:spPr>
      </p:pic>
      <p:sp>
        <p:nvSpPr>
          <p:cNvPr id="4" name="Rectangle 3"/>
          <p:cNvSpPr/>
          <p:nvPr/>
        </p:nvSpPr>
        <p:spPr>
          <a:xfrm>
            <a:off x="3643306" y="6396335"/>
            <a:ext cx="2475358" cy="461665"/>
          </a:xfrm>
          <a:prstGeom prst="rect">
            <a:avLst/>
          </a:prstGeom>
        </p:spPr>
        <p:txBody>
          <a:bodyPr wrap="none">
            <a:spAutoFit/>
          </a:bodyPr>
          <a:lstStyle/>
          <a:p>
            <a:r>
              <a:rPr lang="ar-DZ" sz="2400" b="1" dirty="0" smtClean="0">
                <a:solidFill>
                  <a:srgbClr val="00B0F0"/>
                </a:solidFill>
                <a:latin typeface="Times New Roman" pitchFamily="18" charset="0"/>
                <a:cs typeface="Times New Roman" pitchFamily="18" charset="0"/>
              </a:rPr>
              <a:t>صورة</a:t>
            </a:r>
            <a:r>
              <a:rPr lang="ar-DZ" sz="2400" b="1" dirty="0" smtClean="0">
                <a:latin typeface="Times New Roman" pitchFamily="18" charset="0"/>
                <a:cs typeface="Times New Roman" pitchFamily="18" charset="0"/>
              </a:rPr>
              <a:t> </a:t>
            </a:r>
            <a:r>
              <a:rPr lang="ar-DZ" sz="2400" b="1" i="1" dirty="0" smtClean="0">
                <a:latin typeface="Times New Roman" pitchFamily="18" charset="0"/>
                <a:cs typeface="Times New Roman" pitchFamily="18" charset="0"/>
              </a:rPr>
              <a:t>:  الزاوية قوائم</a:t>
            </a:r>
            <a:endParaRPr lang="fr-FR" sz="2400" b="1"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446550"/>
          </a:xfrm>
          <a:prstGeom prst="rect">
            <a:avLst/>
          </a:prstGeom>
        </p:spPr>
        <p:txBody>
          <a:bodyPr wrap="square">
            <a:spAutoFit/>
          </a:bodyPr>
          <a:lstStyle/>
          <a:p>
            <a:pPr algn="r"/>
            <a:r>
              <a:rPr lang="ar-DZ" sz="4000" b="1" dirty="0" smtClean="0">
                <a:solidFill>
                  <a:srgbClr val="FF0000"/>
                </a:solidFill>
                <a:latin typeface="Times New Roman" pitchFamily="18" charset="0"/>
                <a:cs typeface="Times New Roman" pitchFamily="18" charset="0"/>
              </a:rPr>
              <a:t>4-1 المداخل</a:t>
            </a:r>
          </a:p>
          <a:p>
            <a:pPr algn="ctr"/>
            <a:r>
              <a:rPr lang="ar-DZ" sz="2400" dirty="0" smtClean="0">
                <a:latin typeface="Times New Roman" pitchFamily="18" charset="0"/>
                <a:cs typeface="Times New Roman" pitchFamily="18" charset="0"/>
              </a:rPr>
              <a:t>قبل اضافة مدخل جديد يجب التأكد من عدم وجوده وذلك عن طريق البحث في القائمة</a:t>
            </a:r>
          </a:p>
          <a:p>
            <a:pPr algn="ctr"/>
            <a:r>
              <a:rPr lang="ar-DZ" sz="2400" dirty="0" smtClean="0">
                <a:latin typeface="Times New Roman" pitchFamily="18" charset="0"/>
                <a:cs typeface="Times New Roman" pitchFamily="18" charset="0"/>
              </a:rPr>
              <a:t>ثم ننقر على                        لإظهار النافذة التالية:</a:t>
            </a:r>
            <a:endParaRPr lang="fr-FR" sz="2400"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2" cstate="print"/>
          <a:srcRect/>
          <a:stretch>
            <a:fillRect/>
          </a:stretch>
        </p:blipFill>
        <p:spPr bwMode="auto">
          <a:xfrm>
            <a:off x="4214809" y="1000108"/>
            <a:ext cx="1643075" cy="525465"/>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cstate="print"/>
          <a:srcRect/>
          <a:stretch>
            <a:fillRect/>
          </a:stretch>
        </p:blipFill>
        <p:spPr bwMode="auto">
          <a:xfrm>
            <a:off x="428596" y="1714488"/>
            <a:ext cx="8215370" cy="4572032"/>
          </a:xfrm>
          <a:prstGeom prst="rect">
            <a:avLst/>
          </a:prstGeom>
          <a:noFill/>
          <a:ln w="9525">
            <a:noFill/>
            <a:miter lim="800000"/>
            <a:headEnd/>
            <a:tailEnd/>
          </a:ln>
          <a:effectLst/>
        </p:spPr>
      </p:pic>
      <p:sp>
        <p:nvSpPr>
          <p:cNvPr id="5" name="Rectangle 4"/>
          <p:cNvSpPr/>
          <p:nvPr/>
        </p:nvSpPr>
        <p:spPr>
          <a:xfrm>
            <a:off x="3357554" y="6396335"/>
            <a:ext cx="2342308" cy="461665"/>
          </a:xfrm>
          <a:prstGeom prst="rect">
            <a:avLst/>
          </a:prstGeom>
        </p:spPr>
        <p:txBody>
          <a:bodyPr wrap="none">
            <a:spAutoFit/>
          </a:bodyPr>
          <a:lstStyle/>
          <a:p>
            <a:r>
              <a:rPr lang="ar-DZ" sz="2400" b="1" dirty="0" smtClean="0">
                <a:solidFill>
                  <a:srgbClr val="00B0F0"/>
                </a:solidFill>
                <a:latin typeface="Times New Roman" pitchFamily="18" charset="0"/>
                <a:cs typeface="Times New Roman" pitchFamily="18" charset="0"/>
              </a:rPr>
              <a:t>صورة </a:t>
            </a:r>
            <a:r>
              <a:rPr lang="ar-DZ" sz="2400" b="1" i="1" dirty="0" smtClean="0">
                <a:latin typeface="Times New Roman" pitchFamily="18" charset="0"/>
                <a:cs typeface="Times New Roman" pitchFamily="18" charset="0"/>
              </a:rPr>
              <a:t>: إضافة مدخل</a:t>
            </a:r>
            <a:endParaRPr lang="fr-FR" sz="2400" b="1"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892552"/>
          </a:xfrm>
          <a:prstGeom prst="rect">
            <a:avLst/>
          </a:prstGeom>
        </p:spPr>
        <p:txBody>
          <a:bodyPr wrap="square">
            <a:spAutoFit/>
          </a:bodyPr>
          <a:lstStyle/>
          <a:p>
            <a:pPr algn="r"/>
            <a:r>
              <a:rPr lang="ar-DZ" sz="2800" b="1" dirty="0" smtClean="0">
                <a:solidFill>
                  <a:srgbClr val="FF0000"/>
                </a:solidFill>
                <a:latin typeface="Times New Roman" pitchFamily="18" charset="0"/>
                <a:cs typeface="Times New Roman" pitchFamily="18" charset="0"/>
              </a:rPr>
              <a:t>4-2 الناشرين </a:t>
            </a:r>
            <a:r>
              <a:rPr lang="ar-DZ" b="1" dirty="0" smtClean="0">
                <a:latin typeface="Times New Roman" pitchFamily="18" charset="0"/>
                <a:cs typeface="Times New Roman" pitchFamily="18" charset="0"/>
              </a:rPr>
              <a:t>.</a:t>
            </a:r>
            <a:endParaRPr lang="fr-FR" b="1" dirty="0" smtClean="0">
              <a:latin typeface="Times New Roman" pitchFamily="18" charset="0"/>
              <a:cs typeface="Times New Roman" pitchFamily="18" charset="0"/>
            </a:endParaRPr>
          </a:p>
          <a:p>
            <a:r>
              <a:rPr lang="ar-DZ" sz="2400" dirty="0" smtClean="0">
                <a:latin typeface="Times New Roman" pitchFamily="18" charset="0"/>
                <a:cs typeface="Times New Roman" pitchFamily="18" charset="0"/>
              </a:rPr>
              <a:t>بمجرد النقر على                                تظهر لنا النافذة التالية:</a:t>
            </a:r>
            <a:endParaRPr lang="fr-FR" sz="2400" dirty="0">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2" cstate="print"/>
          <a:srcRect/>
          <a:stretch>
            <a:fillRect/>
          </a:stretch>
        </p:blipFill>
        <p:spPr bwMode="auto">
          <a:xfrm>
            <a:off x="2643174" y="214290"/>
            <a:ext cx="2357454" cy="611192"/>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cstate="print"/>
          <a:srcRect/>
          <a:stretch>
            <a:fillRect/>
          </a:stretch>
        </p:blipFill>
        <p:spPr bwMode="auto">
          <a:xfrm>
            <a:off x="357158" y="1000108"/>
            <a:ext cx="8143932" cy="4214842"/>
          </a:xfrm>
          <a:prstGeom prst="rect">
            <a:avLst/>
          </a:prstGeom>
          <a:noFill/>
          <a:ln w="9525">
            <a:noFill/>
            <a:miter lim="800000"/>
            <a:headEnd/>
            <a:tailEnd/>
          </a:ln>
          <a:effectLst/>
        </p:spPr>
      </p:pic>
      <p:sp>
        <p:nvSpPr>
          <p:cNvPr id="5" name="Rectangle 4"/>
          <p:cNvSpPr/>
          <p:nvPr/>
        </p:nvSpPr>
        <p:spPr>
          <a:xfrm>
            <a:off x="3571868" y="5214950"/>
            <a:ext cx="2355132" cy="461665"/>
          </a:xfrm>
          <a:prstGeom prst="rect">
            <a:avLst/>
          </a:prstGeom>
        </p:spPr>
        <p:txBody>
          <a:bodyPr wrap="none">
            <a:spAutoFit/>
          </a:bodyPr>
          <a:lstStyle/>
          <a:p>
            <a:r>
              <a:rPr lang="ar-DZ" sz="2400" b="1" dirty="0" smtClean="0">
                <a:solidFill>
                  <a:srgbClr val="00B0F0"/>
                </a:solidFill>
                <a:latin typeface="Times New Roman" pitchFamily="18" charset="0"/>
                <a:cs typeface="Times New Roman" pitchFamily="18" charset="0"/>
              </a:rPr>
              <a:t>صورة</a:t>
            </a:r>
            <a:r>
              <a:rPr lang="ar-DZ" sz="2400" b="1" dirty="0" smtClean="0">
                <a:latin typeface="Times New Roman" pitchFamily="18" charset="0"/>
                <a:cs typeface="Times New Roman" pitchFamily="18" charset="0"/>
              </a:rPr>
              <a:t> </a:t>
            </a:r>
            <a:r>
              <a:rPr lang="ar-DZ" sz="2400" b="1" i="1" dirty="0" smtClean="0">
                <a:latin typeface="Times New Roman" pitchFamily="18" charset="0"/>
                <a:cs typeface="Times New Roman" pitchFamily="18" charset="0"/>
              </a:rPr>
              <a:t>:  إضافة ناشر</a:t>
            </a:r>
            <a:endParaRPr lang="fr-FR" sz="2400" b="1" dirty="0">
              <a:latin typeface="Times New Roman" pitchFamily="18" charset="0"/>
              <a:cs typeface="Times New Roman" pitchFamily="18" charset="0"/>
            </a:endParaRPr>
          </a:p>
        </p:txBody>
      </p:sp>
      <p:sp>
        <p:nvSpPr>
          <p:cNvPr id="6" name="Rectangle 5"/>
          <p:cNvSpPr/>
          <p:nvPr/>
        </p:nvSpPr>
        <p:spPr>
          <a:xfrm>
            <a:off x="0" y="5657671"/>
            <a:ext cx="9144000" cy="1200329"/>
          </a:xfrm>
          <a:prstGeom prst="rect">
            <a:avLst/>
          </a:prstGeom>
        </p:spPr>
        <p:txBody>
          <a:bodyPr wrap="square">
            <a:spAutoFit/>
          </a:bodyPr>
          <a:lstStyle/>
          <a:p>
            <a:pPr algn="ctr" rtl="1"/>
            <a:r>
              <a:rPr lang="ar-DZ" sz="2400" dirty="0" smtClean="0">
                <a:latin typeface="Times New Roman" pitchFamily="18" charset="0"/>
                <a:cs typeface="Times New Roman" pitchFamily="18" charset="0"/>
              </a:rPr>
              <a:t>من الضروري ملء كل من الحقول الإسم و الإسم (الفرنسية) أما بقية الحقول فهي ليست إجبارية (اختيارية). وللتثبيت</a:t>
            </a:r>
            <a:r>
              <a:rPr lang="ar-DZ" dirty="0" smtClean="0">
                <a:latin typeface="Times New Roman" pitchFamily="18" charset="0"/>
                <a:cs typeface="Times New Roman" pitchFamily="18" charset="0"/>
              </a:rPr>
              <a:t>. </a:t>
            </a:r>
            <a:r>
              <a:rPr lang="ar-DZ" sz="2400" dirty="0" smtClean="0">
                <a:latin typeface="Times New Roman" pitchFamily="18" charset="0"/>
                <a:cs typeface="Times New Roman" pitchFamily="18" charset="0"/>
              </a:rPr>
              <a:t>ننقر على الزر "تسجيل"، كما يمكننا تعديل أو حذف ناشر إذ لم يكن مرتبط ببطاقات بيبليوغرافية</a:t>
            </a:r>
            <a:endParaRPr lang="fr-FR"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8929718" cy="1015663"/>
          </a:xfrm>
          <a:prstGeom prst="rect">
            <a:avLst/>
          </a:prstGeom>
        </p:spPr>
        <p:txBody>
          <a:bodyPr wrap="square">
            <a:spAutoFit/>
          </a:bodyPr>
          <a:lstStyle/>
          <a:p>
            <a:pPr algn="r"/>
            <a:r>
              <a:rPr lang="ar-DZ" sz="3600" b="1" dirty="0" smtClean="0">
                <a:solidFill>
                  <a:srgbClr val="FF0000"/>
                </a:solidFill>
                <a:latin typeface="Times New Roman" pitchFamily="18" charset="0"/>
                <a:cs typeface="Times New Roman" pitchFamily="18" charset="0"/>
              </a:rPr>
              <a:t>4-3 السلاسل .</a:t>
            </a:r>
            <a:endParaRPr lang="fr-FR" sz="3600" b="1" dirty="0" smtClean="0">
              <a:solidFill>
                <a:srgbClr val="FF0000"/>
              </a:solidFill>
              <a:latin typeface="Times New Roman" pitchFamily="18" charset="0"/>
              <a:cs typeface="Times New Roman" pitchFamily="18" charset="0"/>
            </a:endParaRPr>
          </a:p>
          <a:p>
            <a:r>
              <a:rPr lang="ar-DZ" sz="2400" dirty="0" smtClean="0">
                <a:latin typeface="Times New Roman" pitchFamily="18" charset="0"/>
                <a:cs typeface="Times New Roman" pitchFamily="18" charset="0"/>
              </a:rPr>
              <a:t>بمجرد النقر على                              تظهر لنا هذه النافذة</a:t>
            </a:r>
            <a:endParaRPr lang="fr-FR" sz="2400"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cstate="print"/>
          <a:srcRect/>
          <a:stretch>
            <a:fillRect/>
          </a:stretch>
        </p:blipFill>
        <p:spPr bwMode="auto">
          <a:xfrm>
            <a:off x="2071670" y="285728"/>
            <a:ext cx="2588091" cy="670987"/>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cstate="print"/>
          <a:srcRect/>
          <a:stretch>
            <a:fillRect/>
          </a:stretch>
        </p:blipFill>
        <p:spPr bwMode="auto">
          <a:xfrm>
            <a:off x="285720" y="1142984"/>
            <a:ext cx="8501122" cy="3714776"/>
          </a:xfrm>
          <a:prstGeom prst="rect">
            <a:avLst/>
          </a:prstGeom>
          <a:noFill/>
          <a:ln w="9525">
            <a:noFill/>
            <a:miter lim="800000"/>
            <a:headEnd/>
            <a:tailEnd/>
          </a:ln>
          <a:effectLst/>
        </p:spPr>
      </p:pic>
      <p:sp>
        <p:nvSpPr>
          <p:cNvPr id="5" name="Rectangle 4"/>
          <p:cNvSpPr/>
          <p:nvPr/>
        </p:nvSpPr>
        <p:spPr>
          <a:xfrm>
            <a:off x="3071802" y="4857760"/>
            <a:ext cx="2536272" cy="461665"/>
          </a:xfrm>
          <a:prstGeom prst="rect">
            <a:avLst/>
          </a:prstGeom>
        </p:spPr>
        <p:txBody>
          <a:bodyPr wrap="none">
            <a:spAutoFit/>
          </a:bodyPr>
          <a:lstStyle/>
          <a:p>
            <a:r>
              <a:rPr lang="ar-DZ" sz="2400" b="1" dirty="0" smtClean="0">
                <a:solidFill>
                  <a:srgbClr val="00B0F0"/>
                </a:solidFill>
                <a:latin typeface="Times New Roman" pitchFamily="18" charset="0"/>
                <a:cs typeface="Times New Roman" pitchFamily="18" charset="0"/>
              </a:rPr>
              <a:t>صورة </a:t>
            </a:r>
            <a:r>
              <a:rPr lang="ar-DZ" sz="2400" b="1" dirty="0" smtClean="0">
                <a:latin typeface="Times New Roman" pitchFamily="18" charset="0"/>
                <a:cs typeface="Times New Roman" pitchFamily="18" charset="0"/>
              </a:rPr>
              <a:t> </a:t>
            </a:r>
            <a:r>
              <a:rPr lang="ar-DZ" sz="2400" b="1" i="1" dirty="0" smtClean="0">
                <a:latin typeface="Times New Roman" pitchFamily="18" charset="0"/>
                <a:cs typeface="Times New Roman" pitchFamily="18" charset="0"/>
              </a:rPr>
              <a:t>: إضافة سلسلة</a:t>
            </a:r>
            <a:endParaRPr lang="fr-FR" sz="2400" b="1" dirty="0">
              <a:latin typeface="Times New Roman" pitchFamily="18" charset="0"/>
              <a:cs typeface="Times New Roman" pitchFamily="18" charset="0"/>
            </a:endParaRPr>
          </a:p>
        </p:txBody>
      </p:sp>
      <p:sp>
        <p:nvSpPr>
          <p:cNvPr id="6" name="Rectangle 5"/>
          <p:cNvSpPr/>
          <p:nvPr/>
        </p:nvSpPr>
        <p:spPr>
          <a:xfrm>
            <a:off x="0" y="5288340"/>
            <a:ext cx="9144000" cy="1569660"/>
          </a:xfrm>
          <a:prstGeom prst="rect">
            <a:avLst/>
          </a:prstGeom>
        </p:spPr>
        <p:txBody>
          <a:bodyPr wrap="square">
            <a:spAutoFit/>
          </a:bodyPr>
          <a:lstStyle/>
          <a:p>
            <a:pPr algn="ctr"/>
            <a:r>
              <a:rPr lang="ar-DZ" sz="2400" dirty="0" smtClean="0">
                <a:latin typeface="Times New Roman" pitchFamily="18" charset="0"/>
                <a:cs typeface="Times New Roman" pitchFamily="18" charset="0"/>
              </a:rPr>
              <a:t>يتم ملء الحقول الخاصة بالسلسلة ومن الضروري ملء الحقل الخاص بالعنوان أما بقية  الحقول فهي ليست إجبارى</a:t>
            </a:r>
            <a:endParaRPr lang="ar-DZ" sz="3200" dirty="0" smtClean="0">
              <a:latin typeface="Times New Roman" pitchFamily="18" charset="0"/>
              <a:cs typeface="Times New Roman" pitchFamily="18" charset="0"/>
            </a:endParaRPr>
          </a:p>
          <a:p>
            <a:pPr algn="ctr"/>
            <a:r>
              <a:rPr lang="ar-DZ" sz="2400" dirty="0" smtClean="0">
                <a:latin typeface="Times New Roman" pitchFamily="18" charset="0"/>
                <a:cs typeface="Times New Roman" pitchFamily="18" charset="0"/>
              </a:rPr>
              <a:t>(اختيارية). وللتثبيت ننقر على الزر" تسجيل"، كما يمكننا كذلك القيام بتعديل أو حذف سلسلة إذ لم تكن مرتبطة ببطاقات.بيبليوغرافية </a:t>
            </a:r>
          </a:p>
        </p:txBody>
      </p:sp>
    </p:spTree>
  </p:cSld>
  <p:clrMapOvr>
    <a:masterClrMapping/>
  </p:clrMapOvr>
  <p:transition>
    <p:newsflash/>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015663"/>
          </a:xfrm>
          <a:prstGeom prst="rect">
            <a:avLst/>
          </a:prstGeom>
        </p:spPr>
        <p:txBody>
          <a:bodyPr wrap="square">
            <a:spAutoFit/>
          </a:bodyPr>
          <a:lstStyle/>
          <a:p>
            <a:pPr algn="r"/>
            <a:r>
              <a:rPr lang="ar-DZ" sz="3200" b="1" dirty="0" smtClean="0">
                <a:solidFill>
                  <a:srgbClr val="FF0000"/>
                </a:solidFill>
                <a:latin typeface="Times New Roman" pitchFamily="18" charset="0"/>
                <a:cs typeface="Times New Roman" pitchFamily="18" charset="0"/>
              </a:rPr>
              <a:t>4-4 السلاسل الفرعية .</a:t>
            </a:r>
            <a:endParaRPr lang="fr-FR" sz="3200" b="1" dirty="0" smtClean="0">
              <a:solidFill>
                <a:srgbClr val="FF0000"/>
              </a:solidFill>
              <a:latin typeface="Times New Roman" pitchFamily="18" charset="0"/>
              <a:cs typeface="Times New Roman" pitchFamily="18" charset="0"/>
            </a:endParaRPr>
          </a:p>
          <a:p>
            <a:pPr algn="ctr" rtl="1"/>
            <a:r>
              <a:rPr lang="ar-DZ" sz="2800" dirty="0" smtClean="0">
                <a:latin typeface="Times New Roman" pitchFamily="18" charset="0"/>
                <a:cs typeface="Times New Roman" pitchFamily="18" charset="0"/>
              </a:rPr>
              <a:t>بمجرد النقر على                    تظهر لنا هذه النافذة</a:t>
            </a:r>
            <a:endParaRPr lang="fr-FR" sz="2800"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2" cstate="print"/>
          <a:srcRect/>
          <a:stretch>
            <a:fillRect/>
          </a:stretch>
        </p:blipFill>
        <p:spPr bwMode="auto">
          <a:xfrm>
            <a:off x="3929058" y="451358"/>
            <a:ext cx="1571636" cy="463024"/>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cstate="print"/>
          <a:srcRect/>
          <a:stretch>
            <a:fillRect/>
          </a:stretch>
        </p:blipFill>
        <p:spPr bwMode="auto">
          <a:xfrm>
            <a:off x="428596" y="1071546"/>
            <a:ext cx="8215370" cy="3786214"/>
          </a:xfrm>
          <a:prstGeom prst="rect">
            <a:avLst/>
          </a:prstGeom>
          <a:noFill/>
          <a:ln w="9525">
            <a:noFill/>
            <a:miter lim="800000"/>
            <a:headEnd/>
            <a:tailEnd/>
          </a:ln>
          <a:effectLst/>
        </p:spPr>
      </p:pic>
      <p:sp>
        <p:nvSpPr>
          <p:cNvPr id="5" name="Rectangle 4"/>
          <p:cNvSpPr/>
          <p:nvPr/>
        </p:nvSpPr>
        <p:spPr>
          <a:xfrm>
            <a:off x="3000364" y="4857760"/>
            <a:ext cx="3203121" cy="461665"/>
          </a:xfrm>
          <a:prstGeom prst="rect">
            <a:avLst/>
          </a:prstGeom>
        </p:spPr>
        <p:txBody>
          <a:bodyPr wrap="none">
            <a:spAutoFit/>
          </a:bodyPr>
          <a:lstStyle/>
          <a:p>
            <a:r>
              <a:rPr lang="ar-DZ" sz="2400" b="1" dirty="0" smtClean="0">
                <a:solidFill>
                  <a:srgbClr val="00B0F0"/>
                </a:solidFill>
                <a:latin typeface="Times New Roman" pitchFamily="18" charset="0"/>
                <a:cs typeface="Times New Roman" pitchFamily="18" charset="0"/>
              </a:rPr>
              <a:t>صورة </a:t>
            </a:r>
            <a:r>
              <a:rPr lang="ar-DZ" sz="2400" b="1" dirty="0" smtClean="0">
                <a:latin typeface="Times New Roman" pitchFamily="18" charset="0"/>
                <a:cs typeface="Times New Roman" pitchFamily="18" charset="0"/>
              </a:rPr>
              <a:t> </a:t>
            </a:r>
            <a:r>
              <a:rPr lang="ar-DZ" sz="2400" b="1" i="1" dirty="0" smtClean="0">
                <a:latin typeface="Times New Roman" pitchFamily="18" charset="0"/>
                <a:cs typeface="Times New Roman" pitchFamily="18" charset="0"/>
              </a:rPr>
              <a:t>: سلسلة فرعية جديدة</a:t>
            </a:r>
            <a:endParaRPr lang="fr-FR" sz="2400" b="1" dirty="0">
              <a:latin typeface="Times New Roman" pitchFamily="18" charset="0"/>
              <a:cs typeface="Times New Roman" pitchFamily="18" charset="0"/>
            </a:endParaRPr>
          </a:p>
        </p:txBody>
      </p:sp>
      <p:sp>
        <p:nvSpPr>
          <p:cNvPr id="6" name="Rectangle 5"/>
          <p:cNvSpPr/>
          <p:nvPr/>
        </p:nvSpPr>
        <p:spPr>
          <a:xfrm>
            <a:off x="0" y="5288340"/>
            <a:ext cx="9144000" cy="1569660"/>
          </a:xfrm>
          <a:prstGeom prst="rect">
            <a:avLst/>
          </a:prstGeom>
        </p:spPr>
        <p:txBody>
          <a:bodyPr wrap="square">
            <a:spAutoFit/>
          </a:bodyPr>
          <a:lstStyle/>
          <a:p>
            <a:pPr algn="ctr"/>
            <a:r>
              <a:rPr lang="ar-DZ" sz="2400" dirty="0" smtClean="0">
                <a:latin typeface="Times New Roman" pitchFamily="18" charset="0"/>
                <a:cs typeface="Times New Roman" pitchFamily="18" charset="0"/>
              </a:rPr>
              <a:t>قبل إدخال أي سلسلة فرعية جديدة يجب القيام بعملية البحث في حقل السلسلة للتأكد من عدم</a:t>
            </a:r>
          </a:p>
          <a:p>
            <a:pPr algn="ctr"/>
            <a:r>
              <a:rPr lang="ar-DZ" sz="2400" dirty="0" smtClean="0">
                <a:latin typeface="Times New Roman" pitchFamily="18" charset="0"/>
                <a:cs typeface="Times New Roman" pitchFamily="18" charset="0"/>
              </a:rPr>
              <a:t>وجودها و في هذه الحالة يتم على الأقل ملء الحقل الخاص بالعنوان أما بقية الحقول فهي ليست إجبارية. وللتثبيت ننقر على الزر</a:t>
            </a:r>
          </a:p>
          <a:p>
            <a:pPr algn="ctr"/>
            <a:r>
              <a:rPr lang="ar-DZ" sz="2400" dirty="0" smtClean="0">
                <a:latin typeface="Times New Roman" pitchFamily="18" charset="0"/>
                <a:cs typeface="Times New Roman" pitchFamily="18" charset="0"/>
              </a:rPr>
              <a:t>.تسجيل، كما يمكننا كذلك القيام بتعديل أو حذف سلسلة</a:t>
            </a:r>
          </a:p>
        </p:txBody>
      </p:sp>
    </p:spTree>
  </p:cSld>
  <p:clrMapOvr>
    <a:masterClrMapping/>
  </p:clrMapOvr>
  <p:transition>
    <p:newsflash/>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077218"/>
          </a:xfrm>
          <a:prstGeom prst="rect">
            <a:avLst/>
          </a:prstGeom>
        </p:spPr>
        <p:txBody>
          <a:bodyPr wrap="square">
            <a:spAutoFit/>
          </a:bodyPr>
          <a:lstStyle/>
          <a:p>
            <a:pPr algn="r"/>
            <a:r>
              <a:rPr lang="ar-DZ" sz="3600" b="1" dirty="0" smtClean="0">
                <a:solidFill>
                  <a:srgbClr val="FF0000"/>
                </a:solidFill>
                <a:latin typeface="Times New Roman" pitchFamily="18" charset="0"/>
                <a:cs typeface="Times New Roman" pitchFamily="18" charset="0"/>
              </a:rPr>
              <a:t>4-5 التصنيف:</a:t>
            </a:r>
          </a:p>
          <a:p>
            <a:pPr algn="r"/>
            <a:r>
              <a:rPr lang="ar-DZ" sz="2800" dirty="0" smtClean="0">
                <a:latin typeface="Times New Roman" pitchFamily="18" charset="0"/>
                <a:cs typeface="Times New Roman" pitchFamily="18" charset="0"/>
              </a:rPr>
              <a:t>بمجرد النقر على                           تظهر لنا هذه النافذة</a:t>
            </a:r>
            <a:endParaRPr lang="fr-FR" sz="2800" dirty="0">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2" cstate="print"/>
          <a:srcRect/>
          <a:stretch>
            <a:fillRect/>
          </a:stretch>
        </p:blipFill>
        <p:spPr bwMode="auto">
          <a:xfrm>
            <a:off x="4857752" y="500042"/>
            <a:ext cx="2214578" cy="574150"/>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cstate="print"/>
          <a:srcRect/>
          <a:stretch>
            <a:fillRect/>
          </a:stretch>
        </p:blipFill>
        <p:spPr bwMode="auto">
          <a:xfrm>
            <a:off x="357158" y="1071546"/>
            <a:ext cx="8286808" cy="3429024"/>
          </a:xfrm>
          <a:prstGeom prst="rect">
            <a:avLst/>
          </a:prstGeom>
          <a:noFill/>
          <a:ln w="9525">
            <a:noFill/>
            <a:miter lim="800000"/>
            <a:headEnd/>
            <a:tailEnd/>
          </a:ln>
          <a:effectLst/>
        </p:spPr>
      </p:pic>
      <p:sp>
        <p:nvSpPr>
          <p:cNvPr id="5" name="Rectangle 4"/>
          <p:cNvSpPr/>
          <p:nvPr/>
        </p:nvSpPr>
        <p:spPr>
          <a:xfrm>
            <a:off x="3357554" y="4500570"/>
            <a:ext cx="3102131" cy="461665"/>
          </a:xfrm>
          <a:prstGeom prst="rect">
            <a:avLst/>
          </a:prstGeom>
        </p:spPr>
        <p:txBody>
          <a:bodyPr wrap="none">
            <a:spAutoFit/>
          </a:bodyPr>
          <a:lstStyle/>
          <a:p>
            <a:r>
              <a:rPr lang="ar-DZ" sz="2400" b="1" dirty="0" smtClean="0">
                <a:solidFill>
                  <a:srgbClr val="00B0F0"/>
                </a:solidFill>
                <a:latin typeface="Times New Roman" pitchFamily="18" charset="0"/>
                <a:cs typeface="Times New Roman" pitchFamily="18" charset="0"/>
              </a:rPr>
              <a:t>صورة</a:t>
            </a:r>
            <a:r>
              <a:rPr lang="ar-DZ" sz="2400" b="1" dirty="0" smtClean="0">
                <a:latin typeface="Times New Roman" pitchFamily="18" charset="0"/>
                <a:cs typeface="Times New Roman" pitchFamily="18" charset="0"/>
              </a:rPr>
              <a:t>  </a:t>
            </a:r>
            <a:r>
              <a:rPr lang="ar-DZ" sz="2400" b="1" i="1" dirty="0" smtClean="0">
                <a:latin typeface="Times New Roman" pitchFamily="18" charset="0"/>
                <a:cs typeface="Times New Roman" pitchFamily="18" charset="0"/>
              </a:rPr>
              <a:t>: إضافة رمز تصنيف</a:t>
            </a:r>
            <a:endParaRPr lang="fr-FR" sz="2400" b="1" dirty="0">
              <a:latin typeface="Times New Roman" pitchFamily="18" charset="0"/>
              <a:cs typeface="Times New Roman" pitchFamily="18" charset="0"/>
            </a:endParaRPr>
          </a:p>
        </p:txBody>
      </p:sp>
      <p:sp>
        <p:nvSpPr>
          <p:cNvPr id="7" name="Rectangle 6"/>
          <p:cNvSpPr/>
          <p:nvPr/>
        </p:nvSpPr>
        <p:spPr>
          <a:xfrm>
            <a:off x="0" y="4929198"/>
            <a:ext cx="9144000" cy="1938992"/>
          </a:xfrm>
          <a:prstGeom prst="rect">
            <a:avLst/>
          </a:prstGeom>
        </p:spPr>
        <p:txBody>
          <a:bodyPr wrap="square">
            <a:spAutoFit/>
          </a:bodyPr>
          <a:lstStyle/>
          <a:p>
            <a:pPr algn="ctr" rtl="1"/>
            <a:r>
              <a:rPr lang="ar-DZ" sz="2400" b="1" dirty="0" smtClean="0">
                <a:latin typeface="Times New Roman" pitchFamily="18" charset="0"/>
                <a:cs typeface="Times New Roman" pitchFamily="18" charset="0"/>
              </a:rPr>
              <a:t>تحتوي النافذة "إضافة رمز تصنيف" على حقول إجبارية والتي تتمثل في : الرمز، العنوان (الفرنسية)، العنوان. </a:t>
            </a:r>
            <a:endParaRPr lang="ar-DZ" sz="3200" b="1" dirty="0" smtClean="0">
              <a:latin typeface="Times New Roman" pitchFamily="18" charset="0"/>
              <a:cs typeface="Times New Roman" pitchFamily="18" charset="0"/>
            </a:endParaRPr>
          </a:p>
          <a:p>
            <a:pPr algn="ctr" rtl="1"/>
            <a:r>
              <a:rPr lang="ar-DZ" sz="2400" b="1" dirty="0" smtClean="0">
                <a:latin typeface="Times New Roman" pitchFamily="18" charset="0"/>
                <a:cs typeface="Times New Roman" pitchFamily="18" charset="0"/>
              </a:rPr>
              <a:t>ان اختيار رمز التصنيف قد يعتمد على تصنيف ديوي العشري أو التصنيف العشري العالمي </a:t>
            </a:r>
          </a:p>
          <a:p>
            <a:pPr algn="ctr" rtl="1"/>
            <a:r>
              <a:rPr lang="ar-DZ" sz="2400" b="1" dirty="0" smtClean="0">
                <a:latin typeface="Times New Roman" pitchFamily="18" charset="0"/>
                <a:cs typeface="Times New Roman" pitchFamily="18" charset="0"/>
              </a:rPr>
              <a:t>(يمكن تحديد نوع رمز التصنيف في وحدة "إدارة "). بإمكاننا تعديل أو حذف رقم التصنيف إذ لم يكن مرتبط ببطاقات</a:t>
            </a:r>
            <a:endParaRPr lang="fr-FR" sz="2400" b="1"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à coins arrondis 2"/>
          <p:cNvSpPr/>
          <p:nvPr/>
        </p:nvSpPr>
        <p:spPr>
          <a:xfrm>
            <a:off x="428596" y="2000240"/>
            <a:ext cx="8358214" cy="235745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DZ" sz="5400" b="1" dirty="0" smtClean="0">
                <a:solidFill>
                  <a:srgbClr val="FF0000"/>
                </a:solidFill>
                <a:latin typeface="Times New Roman" pitchFamily="18" charset="0"/>
                <a:cs typeface="Times New Roman" pitchFamily="18" charset="0"/>
              </a:rPr>
              <a:t>المبحث الخامس </a:t>
            </a:r>
            <a:r>
              <a:rPr lang="ar-DZ" sz="4400" b="1" dirty="0" smtClean="0">
                <a:latin typeface="Times New Roman" pitchFamily="18" charset="0"/>
                <a:cs typeface="Times New Roman" pitchFamily="18" charset="0"/>
              </a:rPr>
              <a:t>:                                             </a:t>
            </a:r>
            <a:r>
              <a:rPr lang="ar-DZ" sz="4800" b="1" dirty="0" smtClean="0">
                <a:latin typeface="Times New Roman" pitchFamily="18" charset="0"/>
                <a:cs typeface="Times New Roman" pitchFamily="18" charset="0"/>
              </a:rPr>
              <a:t>وحدة الإعارة</a:t>
            </a:r>
            <a:endParaRPr lang="fr-FR" sz="4400" b="1"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508105"/>
          </a:xfrm>
          <a:prstGeom prst="rect">
            <a:avLst/>
          </a:prstGeom>
        </p:spPr>
        <p:txBody>
          <a:bodyPr wrap="square">
            <a:spAutoFit/>
          </a:bodyPr>
          <a:lstStyle/>
          <a:p>
            <a:pPr algn="r"/>
            <a:r>
              <a:rPr lang="ar-DZ" sz="4400" b="1" dirty="0" smtClean="0">
                <a:solidFill>
                  <a:srgbClr val="FF0000"/>
                </a:solidFill>
                <a:latin typeface="Times New Roman" pitchFamily="18" charset="0"/>
                <a:cs typeface="Times New Roman" pitchFamily="18" charset="0"/>
              </a:rPr>
              <a:t>5-1 وحدة الإعارة</a:t>
            </a:r>
          </a:p>
          <a:p>
            <a:pPr algn="ctr"/>
            <a:r>
              <a:rPr lang="ar-DZ" sz="2400" dirty="0" smtClean="0">
                <a:latin typeface="Times New Roman" pitchFamily="18" charset="0"/>
                <a:cs typeface="Times New Roman" pitchFamily="18" charset="0"/>
              </a:rPr>
              <a:t>تتكون وحدة الإعارة من خمسة ( 5) أقسام : "القراء"، "النسخ"، ”الإعارة بين المكتبات"،     "التقارير"، "الإدارة ". كما يحتوي .كل قسم على أقسام فرعية أخرى</a:t>
            </a:r>
            <a:endParaRPr lang="fr-FR" sz="2400" dirty="0">
              <a:latin typeface="Times New Roman" pitchFamily="18" charset="0"/>
              <a:cs typeface="Times New Roman" pitchFamily="18" charset="0"/>
            </a:endParaRPr>
          </a:p>
        </p:txBody>
      </p:sp>
      <p:pic>
        <p:nvPicPr>
          <p:cNvPr id="4098" name="Picture 2"/>
          <p:cNvPicPr>
            <a:picLocks noChangeAspect="1" noChangeArrowheads="1"/>
          </p:cNvPicPr>
          <p:nvPr/>
        </p:nvPicPr>
        <p:blipFill>
          <a:blip r:embed="rId2" cstate="print"/>
          <a:srcRect/>
          <a:stretch>
            <a:fillRect/>
          </a:stretch>
        </p:blipFill>
        <p:spPr bwMode="auto">
          <a:xfrm>
            <a:off x="285720" y="1571612"/>
            <a:ext cx="8501122" cy="4857784"/>
          </a:xfrm>
          <a:prstGeom prst="rect">
            <a:avLst/>
          </a:prstGeom>
          <a:noFill/>
          <a:ln w="9525">
            <a:noFill/>
            <a:miter lim="800000"/>
            <a:headEnd/>
            <a:tailEnd/>
          </a:ln>
          <a:effectLst/>
        </p:spPr>
      </p:pic>
      <p:sp>
        <p:nvSpPr>
          <p:cNvPr id="4" name="Rectangle 3"/>
          <p:cNvSpPr/>
          <p:nvPr/>
        </p:nvSpPr>
        <p:spPr>
          <a:xfrm>
            <a:off x="2643174" y="6429396"/>
            <a:ext cx="4270721" cy="461665"/>
          </a:xfrm>
          <a:prstGeom prst="rect">
            <a:avLst/>
          </a:prstGeom>
        </p:spPr>
        <p:txBody>
          <a:bodyPr wrap="square">
            <a:spAutoFit/>
          </a:bodyPr>
          <a:lstStyle/>
          <a:p>
            <a:r>
              <a:rPr lang="ar-DZ" sz="2400" b="1" dirty="0" smtClean="0">
                <a:latin typeface="Times New Roman" pitchFamily="18" charset="0"/>
                <a:cs typeface="Times New Roman" pitchFamily="18" charset="0"/>
              </a:rPr>
              <a:t>صورة </a:t>
            </a:r>
            <a:r>
              <a:rPr lang="ar-DZ" sz="2400" b="1" i="1" dirty="0" smtClean="0">
                <a:latin typeface="Times New Roman" pitchFamily="18" charset="0"/>
                <a:cs typeface="Times New Roman" pitchFamily="18" charset="0"/>
              </a:rPr>
              <a:t>: الصفحة الرئيسية لوحدة الإعارة</a:t>
            </a:r>
            <a:endParaRPr lang="fr-FR" sz="2400" b="1"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508105"/>
          </a:xfrm>
          <a:prstGeom prst="rect">
            <a:avLst/>
          </a:prstGeom>
        </p:spPr>
        <p:txBody>
          <a:bodyPr wrap="square">
            <a:spAutoFit/>
          </a:bodyPr>
          <a:lstStyle/>
          <a:p>
            <a:pPr algn="r"/>
            <a:r>
              <a:rPr lang="ar-DZ" sz="3600" b="1" dirty="0" smtClean="0">
                <a:solidFill>
                  <a:srgbClr val="FF0000"/>
                </a:solidFill>
                <a:latin typeface="Times New Roman" pitchFamily="18" charset="0"/>
                <a:cs typeface="Times New Roman" pitchFamily="18" charset="0"/>
              </a:rPr>
              <a:t>5-2 القراء   :</a:t>
            </a:r>
            <a:r>
              <a:rPr lang="ar-DZ" sz="2400" b="1" dirty="0" smtClean="0">
                <a:solidFill>
                  <a:srgbClr val="FF0000"/>
                </a:solidFill>
                <a:latin typeface="Times New Roman" pitchFamily="18" charset="0"/>
                <a:cs typeface="Times New Roman" pitchFamily="18" charset="0"/>
              </a:rPr>
              <a:t>  </a:t>
            </a:r>
            <a:r>
              <a:rPr lang="ar-DZ" sz="2400" dirty="0" smtClean="0">
                <a:latin typeface="Times New Roman" pitchFamily="18" charset="0"/>
                <a:cs typeface="Times New Roman" pitchFamily="18" charset="0"/>
              </a:rPr>
              <a:t>يهتم هذا القسم بتسيير القراء و عملية الإعارة                 </a:t>
            </a:r>
          </a:p>
          <a:p>
            <a:pPr algn="r"/>
            <a:r>
              <a:rPr lang="ar-DZ" sz="3200" b="1" dirty="0" smtClean="0">
                <a:solidFill>
                  <a:srgbClr val="FF0000"/>
                </a:solidFill>
                <a:latin typeface="Times New Roman" pitchFamily="18" charset="0"/>
                <a:cs typeface="Times New Roman" pitchFamily="18" charset="0"/>
              </a:rPr>
              <a:t>5-2-1 البحث : </a:t>
            </a:r>
            <a:r>
              <a:rPr lang="ar-DZ" sz="2400" dirty="0" smtClean="0">
                <a:latin typeface="Times New Roman" pitchFamily="18" charset="0"/>
                <a:cs typeface="Times New Roman" pitchFamily="18" charset="0"/>
              </a:rPr>
              <a:t>بمجرد النقر على البحث تظهر الشاشة التالية:                                                       </a:t>
            </a:r>
            <a:endParaRPr lang="fr-FR" sz="2400" dirty="0">
              <a:latin typeface="Times New Roman" pitchFamily="18" charset="0"/>
              <a:cs typeface="Times New Roman" pitchFamily="18" charset="0"/>
            </a:endParaRPr>
          </a:p>
        </p:txBody>
      </p:sp>
      <p:pic>
        <p:nvPicPr>
          <p:cNvPr id="5122" name="Picture 2"/>
          <p:cNvPicPr>
            <a:picLocks noChangeAspect="1" noChangeArrowheads="1"/>
          </p:cNvPicPr>
          <p:nvPr/>
        </p:nvPicPr>
        <p:blipFill>
          <a:blip r:embed="rId2" cstate="print"/>
          <a:srcRect/>
          <a:stretch>
            <a:fillRect/>
          </a:stretch>
        </p:blipFill>
        <p:spPr bwMode="auto">
          <a:xfrm>
            <a:off x="357158" y="1071546"/>
            <a:ext cx="8429684" cy="4714884"/>
          </a:xfrm>
          <a:prstGeom prst="rect">
            <a:avLst/>
          </a:prstGeom>
          <a:noFill/>
          <a:ln w="9525">
            <a:noFill/>
            <a:miter lim="800000"/>
            <a:headEnd/>
            <a:tailEnd/>
          </a:ln>
          <a:effectLst/>
        </p:spPr>
      </p:pic>
      <p:sp>
        <p:nvSpPr>
          <p:cNvPr id="4" name="Rectangle 3"/>
          <p:cNvSpPr/>
          <p:nvPr/>
        </p:nvSpPr>
        <p:spPr>
          <a:xfrm>
            <a:off x="2571736" y="5857892"/>
            <a:ext cx="4214842" cy="400110"/>
          </a:xfrm>
          <a:prstGeom prst="rect">
            <a:avLst/>
          </a:prstGeom>
        </p:spPr>
        <p:txBody>
          <a:bodyPr wrap="square">
            <a:spAutoFit/>
          </a:bodyPr>
          <a:lstStyle/>
          <a:p>
            <a:r>
              <a:rPr lang="ar-DZ" sz="2000" b="1" dirty="0" smtClean="0">
                <a:solidFill>
                  <a:srgbClr val="00B0F0"/>
                </a:solidFill>
                <a:latin typeface="Times New Roman" pitchFamily="18" charset="0"/>
                <a:cs typeface="Times New Roman" pitchFamily="18" charset="0"/>
              </a:rPr>
              <a:t>صورة</a:t>
            </a:r>
            <a:r>
              <a:rPr lang="ar-DZ" sz="2000" b="1" dirty="0" smtClean="0">
                <a:latin typeface="Times New Roman" pitchFamily="18" charset="0"/>
                <a:cs typeface="Times New Roman" pitchFamily="18" charset="0"/>
              </a:rPr>
              <a:t> </a:t>
            </a:r>
            <a:r>
              <a:rPr lang="ar-DZ" sz="2000" b="1" i="1" dirty="0" smtClean="0">
                <a:latin typeface="Times New Roman" pitchFamily="18" charset="0"/>
                <a:cs typeface="Times New Roman" pitchFamily="18" charset="0"/>
              </a:rPr>
              <a:t>: شاشة البحث و تعديل القارئ</a:t>
            </a:r>
            <a:endParaRPr lang="fr-FR" sz="2000" b="1" dirty="0">
              <a:latin typeface="Times New Roman" pitchFamily="18" charset="0"/>
              <a:cs typeface="Times New Roman" pitchFamily="18" charset="0"/>
            </a:endParaRPr>
          </a:p>
        </p:txBody>
      </p:sp>
      <p:sp>
        <p:nvSpPr>
          <p:cNvPr id="5" name="Rectangle 4"/>
          <p:cNvSpPr/>
          <p:nvPr/>
        </p:nvSpPr>
        <p:spPr>
          <a:xfrm>
            <a:off x="0" y="6211669"/>
            <a:ext cx="9144000" cy="646331"/>
          </a:xfrm>
          <a:prstGeom prst="rect">
            <a:avLst/>
          </a:prstGeom>
        </p:spPr>
        <p:txBody>
          <a:bodyPr wrap="square">
            <a:spAutoFit/>
          </a:bodyPr>
          <a:lstStyle/>
          <a:p>
            <a:pPr algn="r" rtl="1"/>
            <a:r>
              <a:rPr lang="ar-DZ" b="1" dirty="0" smtClean="0">
                <a:latin typeface="Times New Roman" pitchFamily="18" charset="0"/>
                <a:cs typeface="Times New Roman" pitchFamily="18" charset="0"/>
              </a:rPr>
              <a:t>من الممكن القيام بالبحث عن قارئ عن طريق الرقم، الإسم, الصنف، الهيئة, تاريخ الإنضمام أو الحالة.لتعديل معلومة معينة يكفي النقر مرتين على القارئ وذلك في قائمة القراء أو النقر على الزر "تعديل" الموجود أسفل الشاشة</a:t>
            </a:r>
            <a:endParaRPr lang="fr-FR" b="1"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830997"/>
          </a:xfrm>
          <a:prstGeom prst="rect">
            <a:avLst/>
          </a:prstGeom>
        </p:spPr>
        <p:txBody>
          <a:bodyPr wrap="square">
            <a:spAutoFit/>
          </a:bodyPr>
          <a:lstStyle/>
          <a:p>
            <a:pPr algn="r"/>
            <a:r>
              <a:rPr lang="ar-DZ" sz="2400" dirty="0" smtClean="0">
                <a:latin typeface="Times New Roman" pitchFamily="18" charset="0"/>
                <a:cs typeface="Times New Roman" pitchFamily="18" charset="0"/>
              </a:rPr>
              <a:t>لإخلاء الذمة نقوم باختيار القارئ والنقر علي الزر لطباعة</a:t>
            </a:r>
          </a:p>
          <a:p>
            <a:pPr algn="r"/>
            <a:r>
              <a:rPr lang="ar-DZ" sz="2400" dirty="0" smtClean="0">
                <a:latin typeface="Times New Roman" pitchFamily="18" charset="0"/>
                <a:cs typeface="Times New Roman" pitchFamily="18" charset="0"/>
              </a:rPr>
              <a:t>فتظهر النافذة التالية</a:t>
            </a:r>
            <a:r>
              <a:rPr lang="ar-DZ" dirty="0" smtClean="0">
                <a:latin typeface="Times New Roman" pitchFamily="18" charset="0"/>
                <a:cs typeface="Times New Roman" pitchFamily="18" charset="0"/>
              </a:rPr>
              <a:t>:</a:t>
            </a:r>
          </a:p>
        </p:txBody>
      </p:sp>
      <p:pic>
        <p:nvPicPr>
          <p:cNvPr id="6146" name="Picture 2"/>
          <p:cNvPicPr>
            <a:picLocks noChangeAspect="1" noChangeArrowheads="1"/>
          </p:cNvPicPr>
          <p:nvPr/>
        </p:nvPicPr>
        <p:blipFill>
          <a:blip r:embed="rId2" cstate="print"/>
          <a:srcRect/>
          <a:stretch>
            <a:fillRect/>
          </a:stretch>
        </p:blipFill>
        <p:spPr bwMode="auto">
          <a:xfrm>
            <a:off x="1428729" y="-2516"/>
            <a:ext cx="1842822" cy="573996"/>
          </a:xfrm>
          <a:prstGeom prst="rect">
            <a:avLst/>
          </a:prstGeom>
          <a:noFill/>
          <a:ln w="9525">
            <a:noFill/>
            <a:miter lim="800000"/>
            <a:headEnd/>
            <a:tailEnd/>
          </a:ln>
          <a:effectLst/>
        </p:spPr>
      </p:pic>
      <p:pic>
        <p:nvPicPr>
          <p:cNvPr id="6147" name="Picture 3"/>
          <p:cNvPicPr>
            <a:picLocks noChangeAspect="1" noChangeArrowheads="1"/>
          </p:cNvPicPr>
          <p:nvPr/>
        </p:nvPicPr>
        <p:blipFill>
          <a:blip r:embed="rId3" cstate="print"/>
          <a:srcRect/>
          <a:stretch>
            <a:fillRect/>
          </a:stretch>
        </p:blipFill>
        <p:spPr bwMode="auto">
          <a:xfrm>
            <a:off x="428596" y="785794"/>
            <a:ext cx="8143932" cy="5143536"/>
          </a:xfrm>
          <a:prstGeom prst="rect">
            <a:avLst/>
          </a:prstGeom>
          <a:noFill/>
          <a:ln w="9525">
            <a:noFill/>
            <a:miter lim="800000"/>
            <a:headEnd/>
            <a:tailEnd/>
          </a:ln>
          <a:effectLst/>
        </p:spPr>
      </p:pic>
      <p:sp>
        <p:nvSpPr>
          <p:cNvPr id="5" name="Rectangle 4"/>
          <p:cNvSpPr/>
          <p:nvPr/>
        </p:nvSpPr>
        <p:spPr>
          <a:xfrm>
            <a:off x="3643306" y="5929330"/>
            <a:ext cx="2331087" cy="461665"/>
          </a:xfrm>
          <a:prstGeom prst="rect">
            <a:avLst/>
          </a:prstGeom>
        </p:spPr>
        <p:txBody>
          <a:bodyPr wrap="none">
            <a:spAutoFit/>
          </a:bodyPr>
          <a:lstStyle/>
          <a:p>
            <a:r>
              <a:rPr lang="ar-DZ" sz="2400" b="1" dirty="0" smtClean="0">
                <a:solidFill>
                  <a:srgbClr val="00B0F0"/>
                </a:solidFill>
                <a:latin typeface="Times New Roman" pitchFamily="18" charset="0"/>
                <a:cs typeface="Times New Roman" pitchFamily="18" charset="0"/>
              </a:rPr>
              <a:t>صورة </a:t>
            </a:r>
            <a:r>
              <a:rPr lang="ar-DZ" sz="2400" b="1" dirty="0" smtClean="0">
                <a:latin typeface="Times New Roman" pitchFamily="18" charset="0"/>
                <a:cs typeface="Times New Roman" pitchFamily="18" charset="0"/>
              </a:rPr>
              <a:t> </a:t>
            </a:r>
            <a:r>
              <a:rPr lang="ar-DZ" sz="2400" b="1" i="1" dirty="0" smtClean="0">
                <a:latin typeface="Times New Roman" pitchFamily="18" charset="0"/>
                <a:cs typeface="Times New Roman" pitchFamily="18" charset="0"/>
              </a:rPr>
              <a:t>: إخلاء الذمة</a:t>
            </a:r>
            <a:endParaRPr lang="fr-FR" sz="2400" b="1" dirty="0">
              <a:latin typeface="Times New Roman" pitchFamily="18" charset="0"/>
              <a:cs typeface="Times New Roman" pitchFamily="18" charset="0"/>
            </a:endParaRPr>
          </a:p>
        </p:txBody>
      </p:sp>
      <p:sp>
        <p:nvSpPr>
          <p:cNvPr id="6" name="Rectangle 5"/>
          <p:cNvSpPr/>
          <p:nvPr/>
        </p:nvSpPr>
        <p:spPr>
          <a:xfrm>
            <a:off x="0" y="6396335"/>
            <a:ext cx="9144000" cy="461665"/>
          </a:xfrm>
          <a:prstGeom prst="rect">
            <a:avLst/>
          </a:prstGeom>
        </p:spPr>
        <p:txBody>
          <a:bodyPr wrap="square">
            <a:spAutoFit/>
          </a:bodyPr>
          <a:lstStyle/>
          <a:p>
            <a:pPr algn="r"/>
            <a:r>
              <a:rPr lang="ar-DZ" sz="2400" dirty="0" smtClean="0">
                <a:latin typeface="Times New Roman" pitchFamily="18" charset="0"/>
                <a:cs typeface="Times New Roman" pitchFamily="18" charset="0"/>
              </a:rPr>
              <a:t>من الممكن طباعة إخلء الذمة مباشرة أو نقله إلى(الوورد أو الكسل)</a:t>
            </a:r>
            <a:endParaRPr lang="fr-FR" sz="2400"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954107"/>
          </a:xfrm>
          <a:prstGeom prst="rect">
            <a:avLst/>
          </a:prstGeom>
        </p:spPr>
        <p:txBody>
          <a:bodyPr wrap="square">
            <a:spAutoFit/>
          </a:bodyPr>
          <a:lstStyle/>
          <a:p>
            <a:pPr algn="r"/>
            <a:r>
              <a:rPr lang="ar-DZ" sz="3200" b="1" dirty="0" smtClean="0">
                <a:solidFill>
                  <a:srgbClr val="FF0000"/>
                </a:solidFill>
                <a:latin typeface="Times New Roman" pitchFamily="18" charset="0"/>
                <a:cs typeface="Times New Roman" pitchFamily="18" charset="0"/>
              </a:rPr>
              <a:t>5-2-2 التسجيل: </a:t>
            </a:r>
            <a:r>
              <a:rPr lang="ar-DZ" b="1" dirty="0" smtClean="0">
                <a:latin typeface="Times New Roman" pitchFamily="18" charset="0"/>
                <a:cs typeface="Times New Roman" pitchFamily="18" charset="0"/>
              </a:rPr>
              <a:t>.</a:t>
            </a:r>
            <a:endParaRPr lang="fr-FR" b="1" dirty="0" smtClean="0">
              <a:latin typeface="Times New Roman" pitchFamily="18" charset="0"/>
              <a:cs typeface="Times New Roman" pitchFamily="18" charset="0"/>
            </a:endParaRPr>
          </a:p>
          <a:p>
            <a:pPr algn="ctr"/>
            <a:r>
              <a:rPr lang="ar-DZ" sz="2400" dirty="0" smtClean="0">
                <a:latin typeface="Times New Roman" pitchFamily="18" charset="0"/>
                <a:cs typeface="Times New Roman" pitchFamily="18" charset="0"/>
              </a:rPr>
              <a:t>بالنقر على القسم تسجيل تظهر الشاشة التالية:</a:t>
            </a:r>
            <a:endParaRPr lang="fr-FR" sz="2400" dirty="0">
              <a:latin typeface="Times New Roman" pitchFamily="18" charset="0"/>
              <a:cs typeface="Times New Roman" pitchFamily="18" charset="0"/>
            </a:endParaRPr>
          </a:p>
        </p:txBody>
      </p:sp>
      <p:pic>
        <p:nvPicPr>
          <p:cNvPr id="7170" name="Picture 2"/>
          <p:cNvPicPr>
            <a:picLocks noChangeAspect="1" noChangeArrowheads="1"/>
          </p:cNvPicPr>
          <p:nvPr/>
        </p:nvPicPr>
        <p:blipFill>
          <a:blip r:embed="rId2" cstate="print"/>
          <a:srcRect/>
          <a:stretch>
            <a:fillRect/>
          </a:stretch>
        </p:blipFill>
        <p:spPr bwMode="auto">
          <a:xfrm>
            <a:off x="357158" y="928670"/>
            <a:ext cx="8358246" cy="4714908"/>
          </a:xfrm>
          <a:prstGeom prst="rect">
            <a:avLst/>
          </a:prstGeom>
          <a:noFill/>
          <a:ln w="9525">
            <a:noFill/>
            <a:miter lim="800000"/>
            <a:headEnd/>
            <a:tailEnd/>
          </a:ln>
          <a:effectLst/>
        </p:spPr>
      </p:pic>
      <p:sp>
        <p:nvSpPr>
          <p:cNvPr id="4" name="Rectangle 3"/>
          <p:cNvSpPr/>
          <p:nvPr/>
        </p:nvSpPr>
        <p:spPr>
          <a:xfrm>
            <a:off x="3428992" y="5643578"/>
            <a:ext cx="2443298" cy="461665"/>
          </a:xfrm>
          <a:prstGeom prst="rect">
            <a:avLst/>
          </a:prstGeom>
        </p:spPr>
        <p:txBody>
          <a:bodyPr wrap="none">
            <a:spAutoFit/>
          </a:bodyPr>
          <a:lstStyle/>
          <a:p>
            <a:r>
              <a:rPr lang="ar-DZ" sz="2400" b="1" dirty="0" smtClean="0">
                <a:latin typeface="Times New Roman" pitchFamily="18" charset="0"/>
                <a:cs typeface="Times New Roman" pitchFamily="18" charset="0"/>
              </a:rPr>
              <a:t>صورة  </a:t>
            </a:r>
            <a:r>
              <a:rPr lang="ar-DZ" sz="2400" b="1" i="1" dirty="0" smtClean="0">
                <a:latin typeface="Times New Roman" pitchFamily="18" charset="0"/>
                <a:cs typeface="Times New Roman" pitchFamily="18" charset="0"/>
              </a:rPr>
              <a:t>: تسجيل قارئ</a:t>
            </a:r>
            <a:endParaRPr lang="fr-FR" sz="2400" b="1" dirty="0">
              <a:latin typeface="Times New Roman" pitchFamily="18" charset="0"/>
              <a:cs typeface="Times New Roman" pitchFamily="18" charset="0"/>
            </a:endParaRPr>
          </a:p>
        </p:txBody>
      </p:sp>
      <p:sp>
        <p:nvSpPr>
          <p:cNvPr id="5" name="Rectangle 4"/>
          <p:cNvSpPr/>
          <p:nvPr/>
        </p:nvSpPr>
        <p:spPr>
          <a:xfrm>
            <a:off x="0" y="6143644"/>
            <a:ext cx="9144000" cy="984885"/>
          </a:xfrm>
          <a:prstGeom prst="rect">
            <a:avLst/>
          </a:prstGeom>
        </p:spPr>
        <p:txBody>
          <a:bodyPr wrap="square">
            <a:spAutoFit/>
          </a:bodyPr>
          <a:lstStyle/>
          <a:p>
            <a:pPr algn="ctr"/>
            <a:r>
              <a:rPr lang="ar-DZ" sz="2000" b="1" dirty="0" smtClean="0">
                <a:latin typeface="Times New Roman" pitchFamily="18" charset="0"/>
                <a:cs typeface="Times New Roman" pitchFamily="18" charset="0"/>
              </a:rPr>
              <a:t>نقوم بملئ الحقول. هناك حقول إجبارية ( نجد أمامها إشارة حمراء *) وأخرى اختيارية. في نهاية العملية</a:t>
            </a:r>
          </a:p>
          <a:p>
            <a:pPr algn="ctr"/>
            <a:r>
              <a:rPr lang="ar-DZ" sz="2000" b="1" dirty="0" smtClean="0">
                <a:latin typeface="Times New Roman" pitchFamily="18" charset="0"/>
                <a:cs typeface="Times New Roman" pitchFamily="18" charset="0"/>
              </a:rPr>
              <a:t>علينا بتثبيت المعلومات بالنقر علي الزر "تسجيل</a:t>
            </a:r>
            <a:r>
              <a:rPr lang="ar-DZ" b="1" dirty="0" smtClean="0">
                <a:latin typeface="Times New Roman" pitchFamily="18" charset="0"/>
                <a:cs typeface="Times New Roman" pitchFamily="18" charset="0"/>
              </a:rPr>
              <a:t>".                                                                                                   </a:t>
            </a:r>
          </a:p>
        </p:txBody>
      </p:sp>
    </p:spTree>
  </p:cSld>
  <p:clrMapOvr>
    <a:masterClrMapping/>
  </p:clrMapOvr>
  <p:transition>
    <p:newsflash/>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2677656"/>
          </a:xfrm>
          <a:prstGeom prst="rect">
            <a:avLst/>
          </a:prstGeom>
        </p:spPr>
        <p:txBody>
          <a:bodyPr wrap="square">
            <a:spAutoFit/>
          </a:bodyPr>
          <a:lstStyle/>
          <a:p>
            <a:pPr algn="r"/>
            <a:r>
              <a:rPr lang="ar-DZ" sz="3600" b="1" dirty="0" smtClean="0">
                <a:solidFill>
                  <a:srgbClr val="FF0000"/>
                </a:solidFill>
                <a:latin typeface="Times New Roman" pitchFamily="18" charset="0"/>
                <a:cs typeface="Times New Roman" pitchFamily="18" charset="0"/>
              </a:rPr>
              <a:t>5-3 النسخ:</a:t>
            </a:r>
            <a:endParaRPr lang="fr-FR" sz="3600" b="1" dirty="0" smtClean="0">
              <a:solidFill>
                <a:srgbClr val="FF0000"/>
              </a:solidFill>
              <a:latin typeface="Times New Roman" pitchFamily="18" charset="0"/>
              <a:cs typeface="Times New Roman" pitchFamily="18" charset="0"/>
            </a:endParaRPr>
          </a:p>
          <a:p>
            <a:r>
              <a:rPr lang="ar-DZ" sz="2000" b="1" dirty="0" smtClean="0">
                <a:latin typeface="Times New Roman" pitchFamily="18" charset="0"/>
                <a:cs typeface="Times New Roman" pitchFamily="18" charset="0"/>
              </a:rPr>
              <a:t>في هذا القسم نجد نوعين من الإعارة :                                                                    </a:t>
            </a:r>
            <a:endParaRPr lang="ar-DZ" sz="2400" b="1" dirty="0" smtClean="0">
              <a:latin typeface="Times New Roman" pitchFamily="18" charset="0"/>
              <a:cs typeface="Times New Roman" pitchFamily="18" charset="0"/>
            </a:endParaRPr>
          </a:p>
          <a:p>
            <a:r>
              <a:rPr lang="ar-DZ" sz="2000" b="1" dirty="0" smtClean="0">
                <a:latin typeface="Times New Roman" pitchFamily="18" charset="0"/>
                <a:cs typeface="Times New Roman" pitchFamily="18" charset="0"/>
              </a:rPr>
              <a:t>- الإعارة الخارجية ·                                                                    </a:t>
            </a:r>
          </a:p>
          <a:p>
            <a:r>
              <a:rPr lang="ar-DZ" sz="2000" b="1" dirty="0" smtClean="0">
                <a:latin typeface="Times New Roman" pitchFamily="18" charset="0"/>
                <a:cs typeface="Times New Roman" pitchFamily="18" charset="0"/>
              </a:rPr>
              <a:t>             - الإطلاع الفوري ·                                                                        </a:t>
            </a:r>
          </a:p>
          <a:p>
            <a:pPr algn="r"/>
            <a:r>
              <a:rPr lang="ar-DZ" sz="3200" b="1" dirty="0" smtClean="0">
                <a:solidFill>
                  <a:srgbClr val="FF0000"/>
                </a:solidFill>
                <a:latin typeface="Times New Roman" pitchFamily="18" charset="0"/>
                <a:cs typeface="Times New Roman" pitchFamily="18" charset="0"/>
              </a:rPr>
              <a:t>5-3-1 الإعا رة الخارجية:</a:t>
            </a:r>
            <a:endParaRPr lang="ar-DZ" sz="2000" b="1" dirty="0" smtClean="0">
              <a:solidFill>
                <a:srgbClr val="FF0000"/>
              </a:solidFill>
              <a:latin typeface="Times New Roman" pitchFamily="18" charset="0"/>
              <a:cs typeface="Times New Roman" pitchFamily="18" charset="0"/>
            </a:endParaRPr>
          </a:p>
          <a:p>
            <a:pPr algn="ctr"/>
            <a:r>
              <a:rPr lang="ar-DZ" sz="2000" b="1" dirty="0" smtClean="0">
                <a:latin typeface="Times New Roman" pitchFamily="18" charset="0"/>
                <a:cs typeface="Times New Roman" pitchFamily="18" charset="0"/>
              </a:rPr>
              <a:t>للوحة المفاتيح </a:t>
            </a:r>
            <a:r>
              <a:rPr lang="fr-FR" sz="2000" b="1" dirty="0" smtClean="0">
                <a:latin typeface="Times New Roman" pitchFamily="18" charset="0"/>
                <a:cs typeface="Times New Roman" pitchFamily="18" charset="0"/>
              </a:rPr>
              <a:t>F </a:t>
            </a:r>
            <a:r>
              <a:rPr lang="ar-DZ" sz="2000" b="1" dirty="0" smtClean="0">
                <a:latin typeface="Times New Roman" pitchFamily="18" charset="0"/>
                <a:cs typeface="Times New Roman" pitchFamily="18" charset="0"/>
              </a:rPr>
              <a:t>باختيار الإعارة سواءا عن طريق النقر علي زر الإعارة أو عن طريق الضغط على زر 5</a:t>
            </a:r>
          </a:p>
          <a:p>
            <a:pPr algn="ctr"/>
            <a:r>
              <a:rPr lang="ar-DZ" sz="2000" b="1" dirty="0" smtClean="0">
                <a:latin typeface="Times New Roman" pitchFamily="18" charset="0"/>
                <a:cs typeface="Times New Roman" pitchFamily="18" charset="0"/>
              </a:rPr>
              <a:t>تظهر لنا النافذة التالية:</a:t>
            </a:r>
            <a:endParaRPr lang="fr-FR" sz="2000" b="1" dirty="0">
              <a:latin typeface="Times New Roman" pitchFamily="18" charset="0"/>
              <a:cs typeface="Times New Roman" pitchFamily="18" charset="0"/>
            </a:endParaRPr>
          </a:p>
        </p:txBody>
      </p:sp>
      <p:pic>
        <p:nvPicPr>
          <p:cNvPr id="8194" name="Picture 2"/>
          <p:cNvPicPr>
            <a:picLocks noChangeAspect="1" noChangeArrowheads="1"/>
          </p:cNvPicPr>
          <p:nvPr/>
        </p:nvPicPr>
        <p:blipFill>
          <a:blip r:embed="rId2" cstate="print"/>
          <a:srcRect/>
          <a:stretch>
            <a:fillRect/>
          </a:stretch>
        </p:blipFill>
        <p:spPr bwMode="auto">
          <a:xfrm>
            <a:off x="285720" y="2571744"/>
            <a:ext cx="8501122" cy="3857652"/>
          </a:xfrm>
          <a:prstGeom prst="rect">
            <a:avLst/>
          </a:prstGeom>
          <a:noFill/>
          <a:ln w="9525">
            <a:noFill/>
            <a:miter lim="800000"/>
            <a:headEnd/>
            <a:tailEnd/>
          </a:ln>
          <a:effectLst/>
        </p:spPr>
      </p:pic>
      <p:sp>
        <p:nvSpPr>
          <p:cNvPr id="4" name="Rectangle 3"/>
          <p:cNvSpPr/>
          <p:nvPr/>
        </p:nvSpPr>
        <p:spPr>
          <a:xfrm>
            <a:off x="3357554" y="6396335"/>
            <a:ext cx="2863284" cy="461665"/>
          </a:xfrm>
          <a:prstGeom prst="rect">
            <a:avLst/>
          </a:prstGeom>
        </p:spPr>
        <p:txBody>
          <a:bodyPr wrap="none">
            <a:spAutoFit/>
          </a:bodyPr>
          <a:lstStyle/>
          <a:p>
            <a:r>
              <a:rPr lang="ar-DZ" sz="2400" b="1" dirty="0" smtClean="0">
                <a:solidFill>
                  <a:srgbClr val="00B0F0"/>
                </a:solidFill>
                <a:latin typeface="Times New Roman" pitchFamily="18" charset="0"/>
                <a:cs typeface="Times New Roman" pitchFamily="18" charset="0"/>
              </a:rPr>
              <a:t>صورة </a:t>
            </a:r>
            <a:r>
              <a:rPr lang="ar-DZ" sz="2400" b="1" dirty="0" smtClean="0">
                <a:latin typeface="Times New Roman" pitchFamily="18" charset="0"/>
                <a:cs typeface="Times New Roman" pitchFamily="18" charset="0"/>
              </a:rPr>
              <a:t> </a:t>
            </a:r>
            <a:r>
              <a:rPr lang="ar-DZ" sz="2400" b="1" i="1" dirty="0" smtClean="0">
                <a:latin typeface="Times New Roman" pitchFamily="18" charset="0"/>
                <a:cs typeface="Times New Roman" pitchFamily="18" charset="0"/>
              </a:rPr>
              <a:t>: الإعارة الخارجية</a:t>
            </a:r>
            <a:endParaRPr lang="fr-FR" sz="2400" b="1"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877437"/>
          </a:xfrm>
          <a:prstGeom prst="rect">
            <a:avLst/>
          </a:prstGeom>
        </p:spPr>
        <p:txBody>
          <a:bodyPr wrap="square">
            <a:spAutoFit/>
          </a:bodyPr>
          <a:lstStyle/>
          <a:p>
            <a:pPr algn="r"/>
            <a:r>
              <a:rPr lang="ar-DZ" sz="3600" b="1" dirty="0" smtClean="0">
                <a:solidFill>
                  <a:srgbClr val="FF0000"/>
                </a:solidFill>
                <a:latin typeface="Times New Roman" pitchFamily="18" charset="0"/>
                <a:cs typeface="Times New Roman" pitchFamily="18" charset="0"/>
              </a:rPr>
              <a:t>5-3-2 الإرجاع</a:t>
            </a:r>
          </a:p>
          <a:p>
            <a:pPr algn="ctr"/>
            <a:r>
              <a:rPr lang="ar-DZ" sz="2000" dirty="0" smtClean="0">
                <a:latin typeface="Times New Roman" pitchFamily="18" charset="0"/>
                <a:cs typeface="Times New Roman" pitchFamily="18" charset="0"/>
              </a:rPr>
              <a:t>إن إعادة الوثائق هي العملية التي ترافق منطقيا عملية الإعارة, تتم عند إرجاع القارئ للوثيقة و من تم تصبح هذه</a:t>
            </a:r>
            <a:endParaRPr lang="ar-DZ" sz="2400" dirty="0" smtClean="0">
              <a:latin typeface="Times New Roman" pitchFamily="18" charset="0"/>
              <a:cs typeface="Times New Roman" pitchFamily="18" charset="0"/>
            </a:endParaRPr>
          </a:p>
          <a:p>
            <a:pPr algn="ctr"/>
            <a:r>
              <a:rPr lang="ar-DZ" sz="2000" dirty="0" smtClean="0">
                <a:latin typeface="Times New Roman" pitchFamily="18" charset="0"/>
                <a:cs typeface="Times New Roman" pitchFamily="18" charset="0"/>
              </a:rPr>
              <a:t>الأخيرة مجددا قابلة للإعارة.</a:t>
            </a:r>
          </a:p>
          <a:p>
            <a:pPr algn="ctr"/>
            <a:r>
              <a:rPr lang="ar-DZ" sz="2000" dirty="0" smtClean="0">
                <a:latin typeface="Times New Roman" pitchFamily="18" charset="0"/>
                <a:cs typeface="Times New Roman" pitchFamily="18" charset="0"/>
              </a:rPr>
              <a:t>للوحة المفاتيح </a:t>
            </a:r>
            <a:r>
              <a:rPr lang="fr-FR" sz="2000" dirty="0" smtClean="0">
                <a:latin typeface="Times New Roman" pitchFamily="18" charset="0"/>
                <a:cs typeface="Times New Roman" pitchFamily="18" charset="0"/>
              </a:rPr>
              <a:t>F </a:t>
            </a:r>
            <a:r>
              <a:rPr lang="ar-DZ" sz="2000" dirty="0" smtClean="0">
                <a:latin typeface="Times New Roman" pitchFamily="18" charset="0"/>
                <a:cs typeface="Times New Roman" pitchFamily="18" charset="0"/>
              </a:rPr>
              <a:t>عند اختيار الإرجاع :   إما عن طريق النقر على "إرجاع" أو عن طريق الضغط على زر 6</a:t>
            </a:r>
          </a:p>
          <a:p>
            <a:pPr algn="ctr"/>
            <a:r>
              <a:rPr lang="ar-DZ" sz="2000" dirty="0" smtClean="0">
                <a:latin typeface="Times New Roman" pitchFamily="18" charset="0"/>
                <a:cs typeface="Times New Roman" pitchFamily="18" charset="0"/>
              </a:rPr>
              <a:t>تظهر الصفحة التالية:</a:t>
            </a:r>
            <a:endParaRPr lang="fr-FR" dirty="0">
              <a:latin typeface="Times New Roman" pitchFamily="18" charset="0"/>
              <a:cs typeface="Times New Roman" pitchFamily="18" charset="0"/>
            </a:endParaRPr>
          </a:p>
        </p:txBody>
      </p:sp>
      <p:pic>
        <p:nvPicPr>
          <p:cNvPr id="9218" name="Picture 2"/>
          <p:cNvPicPr>
            <a:picLocks noChangeAspect="1" noChangeArrowheads="1"/>
          </p:cNvPicPr>
          <p:nvPr/>
        </p:nvPicPr>
        <p:blipFill>
          <a:blip r:embed="rId2" cstate="print"/>
          <a:srcRect/>
          <a:stretch>
            <a:fillRect/>
          </a:stretch>
        </p:blipFill>
        <p:spPr bwMode="auto">
          <a:xfrm>
            <a:off x="285719" y="1857364"/>
            <a:ext cx="8572561" cy="4000528"/>
          </a:xfrm>
          <a:prstGeom prst="rect">
            <a:avLst/>
          </a:prstGeom>
          <a:noFill/>
          <a:ln w="9525">
            <a:noFill/>
            <a:miter lim="800000"/>
            <a:headEnd/>
            <a:tailEnd/>
          </a:ln>
          <a:effectLst/>
        </p:spPr>
      </p:pic>
      <p:sp>
        <p:nvSpPr>
          <p:cNvPr id="4" name="Rectangle 3"/>
          <p:cNvSpPr/>
          <p:nvPr/>
        </p:nvSpPr>
        <p:spPr>
          <a:xfrm>
            <a:off x="3571868" y="5857892"/>
            <a:ext cx="1643399" cy="400110"/>
          </a:xfrm>
          <a:prstGeom prst="rect">
            <a:avLst/>
          </a:prstGeom>
        </p:spPr>
        <p:txBody>
          <a:bodyPr wrap="none">
            <a:spAutoFit/>
          </a:bodyPr>
          <a:lstStyle/>
          <a:p>
            <a:r>
              <a:rPr lang="ar-DZ" sz="2000" b="1" dirty="0" smtClean="0">
                <a:solidFill>
                  <a:srgbClr val="00B0F0"/>
                </a:solidFill>
                <a:latin typeface="Times New Roman" pitchFamily="18" charset="0"/>
                <a:cs typeface="Times New Roman" pitchFamily="18" charset="0"/>
              </a:rPr>
              <a:t>صورة </a:t>
            </a:r>
            <a:r>
              <a:rPr lang="ar-DZ" sz="2000" b="1" dirty="0" smtClean="0">
                <a:latin typeface="Times New Roman" pitchFamily="18" charset="0"/>
                <a:cs typeface="Times New Roman" pitchFamily="18" charset="0"/>
              </a:rPr>
              <a:t>:  الإ</a:t>
            </a:r>
            <a:r>
              <a:rPr lang="ar-DZ" sz="2000" b="1" i="1" dirty="0" smtClean="0">
                <a:latin typeface="Times New Roman" pitchFamily="18" charset="0"/>
                <a:cs typeface="Times New Roman" pitchFamily="18" charset="0"/>
              </a:rPr>
              <a:t>رجاع</a:t>
            </a:r>
            <a:endParaRPr lang="fr-FR" sz="2000" b="1" dirty="0">
              <a:latin typeface="Times New Roman" pitchFamily="18" charset="0"/>
              <a:cs typeface="Times New Roman" pitchFamily="18" charset="0"/>
            </a:endParaRPr>
          </a:p>
        </p:txBody>
      </p:sp>
      <p:sp>
        <p:nvSpPr>
          <p:cNvPr id="5" name="Rectangle 4"/>
          <p:cNvSpPr/>
          <p:nvPr/>
        </p:nvSpPr>
        <p:spPr>
          <a:xfrm>
            <a:off x="0" y="6143644"/>
            <a:ext cx="9144000" cy="984885"/>
          </a:xfrm>
          <a:prstGeom prst="rect">
            <a:avLst/>
          </a:prstGeom>
        </p:spPr>
        <p:txBody>
          <a:bodyPr wrap="square">
            <a:spAutoFit/>
          </a:bodyPr>
          <a:lstStyle/>
          <a:p>
            <a:pPr algn="ctr"/>
            <a:r>
              <a:rPr lang="ar-DZ" sz="2000" b="1" dirty="0" smtClean="0">
                <a:latin typeface="Times New Roman" pitchFamily="18" charset="0"/>
                <a:cs typeface="Times New Roman" pitchFamily="18" charset="0"/>
              </a:rPr>
              <a:t>تسمح هذه الصفحة بتسجيل إرجاع الوثيقة، وبمجرد إدخال رقم النسخة و النقر على                       تظهر لنا</a:t>
            </a:r>
          </a:p>
          <a:p>
            <a:pPr algn="ctr"/>
            <a:r>
              <a:rPr lang="ar-DZ" sz="2000" b="1" dirty="0" smtClean="0">
                <a:latin typeface="Times New Roman" pitchFamily="18" charset="0"/>
                <a:cs typeface="Times New Roman" pitchFamily="18" charset="0"/>
              </a:rPr>
              <a:t>رسالة باللون أحمر تأكد نجاح عملية إرجاع الوثيقة</a:t>
            </a:r>
            <a:r>
              <a:rPr lang="ar-DZ" b="1" dirty="0" smtClean="0">
                <a:latin typeface="Times New Roman" pitchFamily="18" charset="0"/>
                <a:cs typeface="Times New Roman" pitchFamily="18" charset="0"/>
              </a:rPr>
              <a:t>. </a:t>
            </a:r>
          </a:p>
          <a:p>
            <a:endParaRPr lang="fr-FR" b="1" dirty="0">
              <a:latin typeface="Times New Roman" pitchFamily="18" charset="0"/>
              <a:cs typeface="Times New Roman" pitchFamily="18" charset="0"/>
            </a:endParaRPr>
          </a:p>
        </p:txBody>
      </p:sp>
      <p:pic>
        <p:nvPicPr>
          <p:cNvPr id="9219" name="Picture 3"/>
          <p:cNvPicPr>
            <a:picLocks noChangeAspect="1" noChangeArrowheads="1"/>
          </p:cNvPicPr>
          <p:nvPr/>
        </p:nvPicPr>
        <p:blipFill>
          <a:blip r:embed="rId3" cstate="print"/>
          <a:srcRect/>
          <a:stretch>
            <a:fillRect/>
          </a:stretch>
        </p:blipFill>
        <p:spPr bwMode="auto">
          <a:xfrm>
            <a:off x="857224" y="6072206"/>
            <a:ext cx="1475759" cy="440811"/>
          </a:xfrm>
          <a:prstGeom prst="rect">
            <a:avLst/>
          </a:prstGeom>
          <a:noFill/>
          <a:ln w="9525">
            <a:noFill/>
            <a:miter lim="800000"/>
            <a:headEnd/>
            <a:tailEnd/>
          </a:ln>
          <a:effectLst/>
        </p:spPr>
      </p:pic>
    </p:spTree>
  </p:cSld>
  <p:clrMapOvr>
    <a:masterClrMapping/>
  </p:clrMapOvr>
  <p:transition>
    <p:newsflash/>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0034" y="0"/>
            <a:ext cx="8643966" cy="1384995"/>
          </a:xfrm>
          <a:prstGeom prst="rect">
            <a:avLst/>
          </a:prstGeom>
        </p:spPr>
        <p:txBody>
          <a:bodyPr wrap="square">
            <a:spAutoFit/>
          </a:bodyPr>
          <a:lstStyle/>
          <a:p>
            <a:pPr algn="r"/>
            <a:r>
              <a:rPr lang="ar-DZ" sz="3200" b="1" dirty="0" smtClean="0">
                <a:solidFill>
                  <a:srgbClr val="FF0000"/>
                </a:solidFill>
                <a:latin typeface="Times New Roman" pitchFamily="18" charset="0"/>
                <a:cs typeface="Times New Roman" pitchFamily="18" charset="0"/>
              </a:rPr>
              <a:t>5-4 الإعا رة بين المكتبات:</a:t>
            </a:r>
            <a:endParaRPr lang="ar-DZ" b="1" dirty="0" smtClean="0">
              <a:solidFill>
                <a:srgbClr val="FF0000"/>
              </a:solidFill>
              <a:latin typeface="Times New Roman" pitchFamily="18" charset="0"/>
              <a:cs typeface="Times New Roman" pitchFamily="18" charset="0"/>
            </a:endParaRPr>
          </a:p>
          <a:p>
            <a:pPr algn="ctr"/>
            <a:r>
              <a:rPr lang="ar-DZ" sz="2800" b="1" dirty="0" smtClean="0">
                <a:solidFill>
                  <a:srgbClr val="FF0000"/>
                </a:solidFill>
                <a:latin typeface="Times New Roman" pitchFamily="18" charset="0"/>
                <a:cs typeface="Times New Roman" pitchFamily="18" charset="0"/>
              </a:rPr>
              <a:t>5-4-1 تسجيل: </a:t>
            </a:r>
            <a:endParaRPr lang="fr-FR" sz="2800" b="1" dirty="0" smtClean="0">
              <a:solidFill>
                <a:srgbClr val="FF0000"/>
              </a:solidFill>
              <a:latin typeface="Times New Roman" pitchFamily="18" charset="0"/>
              <a:cs typeface="Times New Roman" pitchFamily="18" charset="0"/>
            </a:endParaRPr>
          </a:p>
          <a:p>
            <a:pPr algn="ctr"/>
            <a:r>
              <a:rPr lang="ar-DZ" sz="2400" dirty="0" smtClean="0">
                <a:latin typeface="Times New Roman" pitchFamily="18" charset="0"/>
                <a:cs typeface="Times New Roman" pitchFamily="18" charset="0"/>
              </a:rPr>
              <a:t>باختيار التسجيل في القسم إعارة بين المكتبات, تظهر النافذة التالية:</a:t>
            </a:r>
            <a:endParaRPr lang="fr-FR" dirty="0">
              <a:latin typeface="Times New Roman" pitchFamily="18" charset="0"/>
              <a:cs typeface="Times New Roman" pitchFamily="18" charset="0"/>
            </a:endParaRPr>
          </a:p>
        </p:txBody>
      </p:sp>
      <p:pic>
        <p:nvPicPr>
          <p:cNvPr id="10242" name="Picture 2"/>
          <p:cNvPicPr>
            <a:picLocks noChangeAspect="1" noChangeArrowheads="1"/>
          </p:cNvPicPr>
          <p:nvPr/>
        </p:nvPicPr>
        <p:blipFill>
          <a:blip r:embed="rId2" cstate="print"/>
          <a:srcRect/>
          <a:stretch>
            <a:fillRect/>
          </a:stretch>
        </p:blipFill>
        <p:spPr bwMode="auto">
          <a:xfrm>
            <a:off x="357158" y="1357298"/>
            <a:ext cx="8429684" cy="4500594"/>
          </a:xfrm>
          <a:prstGeom prst="rect">
            <a:avLst/>
          </a:prstGeom>
          <a:noFill/>
          <a:ln w="9525">
            <a:noFill/>
            <a:miter lim="800000"/>
            <a:headEnd/>
            <a:tailEnd/>
          </a:ln>
          <a:effectLst/>
        </p:spPr>
      </p:pic>
      <p:sp>
        <p:nvSpPr>
          <p:cNvPr id="4" name="Rectangle 3"/>
          <p:cNvSpPr/>
          <p:nvPr/>
        </p:nvSpPr>
        <p:spPr>
          <a:xfrm>
            <a:off x="3214678" y="5857892"/>
            <a:ext cx="2725426" cy="400110"/>
          </a:xfrm>
          <a:prstGeom prst="rect">
            <a:avLst/>
          </a:prstGeom>
        </p:spPr>
        <p:txBody>
          <a:bodyPr wrap="none">
            <a:spAutoFit/>
          </a:bodyPr>
          <a:lstStyle/>
          <a:p>
            <a:r>
              <a:rPr lang="ar-DZ" sz="2000" b="1" dirty="0" smtClean="0">
                <a:solidFill>
                  <a:srgbClr val="00B0F0"/>
                </a:solidFill>
                <a:latin typeface="Times New Roman" pitchFamily="18" charset="0"/>
                <a:cs typeface="Times New Roman" pitchFamily="18" charset="0"/>
              </a:rPr>
              <a:t>صورة </a:t>
            </a:r>
            <a:r>
              <a:rPr lang="ar-DZ" sz="2000" b="1" dirty="0" smtClean="0">
                <a:latin typeface="Times New Roman" pitchFamily="18" charset="0"/>
                <a:cs typeface="Times New Roman" pitchFamily="18" charset="0"/>
              </a:rPr>
              <a:t> </a:t>
            </a:r>
            <a:r>
              <a:rPr lang="ar-DZ" sz="2000" b="1" i="1" dirty="0" smtClean="0">
                <a:latin typeface="Times New Roman" pitchFamily="18" charset="0"/>
                <a:cs typeface="Times New Roman" pitchFamily="18" charset="0"/>
              </a:rPr>
              <a:t>: الإعارة بين المكتبات</a:t>
            </a:r>
            <a:endParaRPr lang="fr-FR" sz="2000" b="1" dirty="0">
              <a:latin typeface="Times New Roman" pitchFamily="18" charset="0"/>
              <a:cs typeface="Times New Roman" pitchFamily="18" charset="0"/>
            </a:endParaRPr>
          </a:p>
        </p:txBody>
      </p:sp>
      <p:sp>
        <p:nvSpPr>
          <p:cNvPr id="5" name="ZoneTexte 4"/>
          <p:cNvSpPr txBox="1"/>
          <p:nvPr/>
        </p:nvSpPr>
        <p:spPr>
          <a:xfrm>
            <a:off x="0" y="6211669"/>
            <a:ext cx="9144000" cy="707886"/>
          </a:xfrm>
          <a:prstGeom prst="rect">
            <a:avLst/>
          </a:prstGeom>
          <a:noFill/>
        </p:spPr>
        <p:txBody>
          <a:bodyPr wrap="square" rtlCol="0">
            <a:spAutoFit/>
          </a:bodyPr>
          <a:lstStyle/>
          <a:p>
            <a:pPr algn="ctr"/>
            <a:r>
              <a:rPr lang="ar-DZ" sz="2000" b="1" dirty="0" smtClean="0">
                <a:solidFill>
                  <a:srgbClr val="00B0F0"/>
                </a:solidFill>
                <a:latin typeface="Times New Roman" pitchFamily="18" charset="0"/>
                <a:cs typeface="Times New Roman" pitchFamily="18" charset="0"/>
              </a:rPr>
              <a:t>ملاحظة:</a:t>
            </a:r>
            <a:r>
              <a:rPr lang="ar-DZ" sz="2000" b="1" dirty="0" smtClean="0">
                <a:latin typeface="Times New Roman" pitchFamily="18" charset="0"/>
                <a:cs typeface="Times New Roman" pitchFamily="18" charset="0"/>
              </a:rPr>
              <a:t> تتم عملية /الإرجاع /التمديد /الإطلاع الفوري  .بنفس عملية الإعارة  ؛فقط بالنسبة للإعارة بين المكتبات يتم اضافة اسم المكتبة</a:t>
            </a:r>
            <a:endParaRPr lang="fr-FR" sz="2000" b="1"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9144000" cy="1015663"/>
          </a:xfrm>
          <a:prstGeom prst="rect">
            <a:avLst/>
          </a:prstGeom>
        </p:spPr>
        <p:txBody>
          <a:bodyPr wrap="square">
            <a:spAutoFit/>
          </a:bodyPr>
          <a:lstStyle/>
          <a:p>
            <a:pPr algn="r"/>
            <a:r>
              <a:rPr lang="ar-DZ" sz="3600" b="1" dirty="0" smtClean="0">
                <a:solidFill>
                  <a:srgbClr val="FF0000"/>
                </a:solidFill>
                <a:latin typeface="Times New Roman" pitchFamily="18" charset="0"/>
                <a:cs typeface="Times New Roman" pitchFamily="18" charset="0"/>
              </a:rPr>
              <a:t>5-5 التقارير:</a:t>
            </a:r>
          </a:p>
          <a:p>
            <a:pPr algn="ctr"/>
            <a:r>
              <a:rPr lang="ar-DZ" sz="2400" dirty="0" smtClean="0">
                <a:latin typeface="Times New Roman" pitchFamily="18" charset="0"/>
                <a:cs typeface="Times New Roman" pitchFamily="18" charset="0"/>
              </a:rPr>
              <a:t>بالنقر على قسم التقارير تظهر النافذة التالية:</a:t>
            </a:r>
            <a:endParaRPr lang="fr-FR" dirty="0">
              <a:latin typeface="Times New Roman" pitchFamily="18" charset="0"/>
              <a:cs typeface="Times New Roman" pitchFamily="18" charset="0"/>
            </a:endParaRPr>
          </a:p>
        </p:txBody>
      </p:sp>
      <p:pic>
        <p:nvPicPr>
          <p:cNvPr id="11266" name="Picture 2"/>
          <p:cNvPicPr>
            <a:picLocks noChangeAspect="1" noChangeArrowheads="1"/>
          </p:cNvPicPr>
          <p:nvPr/>
        </p:nvPicPr>
        <p:blipFill>
          <a:blip r:embed="rId2" cstate="print"/>
          <a:srcRect/>
          <a:stretch>
            <a:fillRect/>
          </a:stretch>
        </p:blipFill>
        <p:spPr bwMode="auto">
          <a:xfrm>
            <a:off x="0" y="928670"/>
            <a:ext cx="9144000" cy="5500726"/>
          </a:xfrm>
          <a:prstGeom prst="rect">
            <a:avLst/>
          </a:prstGeom>
          <a:noFill/>
          <a:ln w="9525">
            <a:noFill/>
            <a:miter lim="800000"/>
            <a:headEnd/>
            <a:tailEnd/>
          </a:ln>
          <a:effectLst/>
        </p:spPr>
      </p:pic>
      <p:sp>
        <p:nvSpPr>
          <p:cNvPr id="4" name="Rectangle 3"/>
          <p:cNvSpPr/>
          <p:nvPr/>
        </p:nvSpPr>
        <p:spPr>
          <a:xfrm>
            <a:off x="3786182" y="6488668"/>
            <a:ext cx="1935145" cy="461665"/>
          </a:xfrm>
          <a:prstGeom prst="rect">
            <a:avLst/>
          </a:prstGeom>
        </p:spPr>
        <p:txBody>
          <a:bodyPr wrap="none">
            <a:spAutoFit/>
          </a:bodyPr>
          <a:lstStyle/>
          <a:p>
            <a:r>
              <a:rPr lang="ar-DZ" sz="2400" b="1" dirty="0" smtClean="0">
                <a:solidFill>
                  <a:srgbClr val="00B0F0"/>
                </a:solidFill>
                <a:latin typeface="Times New Roman" pitchFamily="18" charset="0"/>
                <a:cs typeface="Times New Roman" pitchFamily="18" charset="0"/>
              </a:rPr>
              <a:t>صورة</a:t>
            </a:r>
            <a:r>
              <a:rPr lang="ar-DZ" sz="2400" b="1" dirty="0" smtClean="0">
                <a:latin typeface="Times New Roman" pitchFamily="18" charset="0"/>
                <a:cs typeface="Times New Roman" pitchFamily="18" charset="0"/>
              </a:rPr>
              <a:t>  : التقارير</a:t>
            </a:r>
            <a:endParaRPr lang="fr-FR" sz="2400" b="1"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282" y="1"/>
            <a:ext cx="8786874" cy="4893647"/>
          </a:xfrm>
          <a:prstGeom prst="rect">
            <a:avLst/>
          </a:prstGeom>
        </p:spPr>
        <p:txBody>
          <a:bodyPr wrap="square">
            <a:spAutoFit/>
          </a:bodyPr>
          <a:lstStyle/>
          <a:p>
            <a:pPr algn="r" rtl="1"/>
            <a:r>
              <a:rPr lang="ar-DZ" sz="2400" dirty="0" smtClean="0">
                <a:latin typeface="Times New Roman" pitchFamily="18" charset="0"/>
                <a:cs typeface="Times New Roman" pitchFamily="18" charset="0"/>
              </a:rPr>
              <a:t>: من خلال هذا القسم بإمكاننا إنشاء و طبع القوائم التالية:</a:t>
            </a:r>
          </a:p>
          <a:p>
            <a:pPr algn="r" rtl="1"/>
            <a:r>
              <a:rPr lang="ar-DZ" sz="2400" dirty="0" smtClean="0">
                <a:latin typeface="Times New Roman" pitchFamily="18" charset="0"/>
                <a:cs typeface="Times New Roman" pitchFamily="18" charset="0"/>
              </a:rPr>
              <a:t>قائمة الوثائق المستعارة</a:t>
            </a:r>
          </a:p>
          <a:p>
            <a:pPr algn="r" rtl="1"/>
            <a:r>
              <a:rPr lang="ar-DZ" sz="2400" dirty="0" smtClean="0">
                <a:latin typeface="Times New Roman" pitchFamily="18" charset="0"/>
                <a:cs typeface="Times New Roman" pitchFamily="18" charset="0"/>
              </a:rPr>
              <a:t>قائمة الوثائق الغير مسترجعة</a:t>
            </a:r>
          </a:p>
          <a:p>
            <a:pPr algn="r" rtl="1"/>
            <a:r>
              <a:rPr lang="ar-DZ" sz="2400" dirty="0" smtClean="0">
                <a:latin typeface="Times New Roman" pitchFamily="18" charset="0"/>
                <a:cs typeface="Times New Roman" pitchFamily="18" charset="0"/>
              </a:rPr>
              <a:t>قائمة الوثائق الضائعة</a:t>
            </a:r>
          </a:p>
          <a:p>
            <a:pPr algn="r" rtl="1"/>
            <a:r>
              <a:rPr lang="ar-DZ" sz="2400" dirty="0" smtClean="0">
                <a:latin typeface="Times New Roman" pitchFamily="18" charset="0"/>
                <a:cs typeface="Times New Roman" pitchFamily="18" charset="0"/>
              </a:rPr>
              <a:t>قائمة الوثائق المحجوزة</a:t>
            </a:r>
          </a:p>
          <a:p>
            <a:pPr algn="r" rtl="1"/>
            <a:r>
              <a:rPr lang="ar-DZ" sz="2400" dirty="0" smtClean="0">
                <a:latin typeface="Times New Roman" pitchFamily="18" charset="0"/>
                <a:cs typeface="Times New Roman" pitchFamily="18" charset="0"/>
              </a:rPr>
              <a:t>قائمة الوثاق المستعارة (إعارة ما بين المكتبات)</a:t>
            </a:r>
          </a:p>
          <a:p>
            <a:pPr algn="r" rtl="1"/>
            <a:r>
              <a:rPr lang="ar-DZ" sz="2400" dirty="0" smtClean="0">
                <a:latin typeface="Times New Roman" pitchFamily="18" charset="0"/>
                <a:cs typeface="Times New Roman" pitchFamily="18" charset="0"/>
              </a:rPr>
              <a:t>قائمة الوثائق الغير مسترجعة (إعارة بين المكتبات)</a:t>
            </a:r>
          </a:p>
          <a:p>
            <a:pPr algn="r" rtl="1"/>
            <a:r>
              <a:rPr lang="ar-DZ" sz="2400" dirty="0" smtClean="0">
                <a:latin typeface="Times New Roman" pitchFamily="18" charset="0"/>
                <a:cs typeface="Times New Roman" pitchFamily="18" charset="0"/>
              </a:rPr>
              <a:t>قائمة القراء الموقوفين</a:t>
            </a:r>
          </a:p>
          <a:p>
            <a:pPr algn="r" rtl="1"/>
            <a:r>
              <a:rPr lang="ar-DZ" sz="2400" dirty="0" smtClean="0">
                <a:latin typeface="Times New Roman" pitchFamily="18" charset="0"/>
                <a:cs typeface="Times New Roman" pitchFamily="18" charset="0"/>
              </a:rPr>
              <a:t>قائمة القراء المعاقبين</a:t>
            </a:r>
          </a:p>
          <a:p>
            <a:pPr algn="r" rtl="1"/>
            <a:r>
              <a:rPr lang="ar-DZ" sz="2400" dirty="0" smtClean="0">
                <a:latin typeface="Times New Roman" pitchFamily="18" charset="0"/>
                <a:cs typeface="Times New Roman" pitchFamily="18" charset="0"/>
              </a:rPr>
              <a:t>قائمة القراء المتأخرين في إرجاع الوثائق. </a:t>
            </a:r>
          </a:p>
          <a:p>
            <a:pPr algn="r" rtl="1"/>
            <a:r>
              <a:rPr lang="ar-DZ" sz="2400" b="1" dirty="0" smtClean="0">
                <a:solidFill>
                  <a:srgbClr val="00B0F0"/>
                </a:solidFill>
                <a:latin typeface="Times New Roman" pitchFamily="18" charset="0"/>
                <a:cs typeface="Times New Roman" pitchFamily="18" charset="0"/>
              </a:rPr>
              <a:t>ملاحظة:</a:t>
            </a:r>
          </a:p>
          <a:p>
            <a:pPr algn="r" rtl="1"/>
            <a:r>
              <a:rPr lang="ar-DZ" sz="2400" dirty="0" smtClean="0">
                <a:latin typeface="Times New Roman" pitchFamily="18" charset="0"/>
                <a:cs typeface="Times New Roman" pitchFamily="18" charset="0"/>
              </a:rPr>
              <a:t>بالنسبة لإحصائيات الإعارة أنظر وحدة التقارير، يمكننا طبع الإحصائيات أو نقلها إلى</a:t>
            </a:r>
            <a:r>
              <a:rPr lang="fr-FR" sz="2400" dirty="0" smtClean="0">
                <a:latin typeface="Times New Roman" pitchFamily="18" charset="0"/>
                <a:cs typeface="Times New Roman" pitchFamily="18" charset="0"/>
              </a:rPr>
              <a:t>EXCEL / WORD</a:t>
            </a:r>
            <a:endParaRPr lang="fr-FR" sz="2400"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323439"/>
          </a:xfrm>
          <a:prstGeom prst="rect">
            <a:avLst/>
          </a:prstGeom>
        </p:spPr>
        <p:txBody>
          <a:bodyPr wrap="square">
            <a:spAutoFit/>
          </a:bodyPr>
          <a:lstStyle/>
          <a:p>
            <a:pPr algn="r"/>
            <a:r>
              <a:rPr lang="ar-DZ" sz="3200" b="1" dirty="0" smtClean="0">
                <a:solidFill>
                  <a:srgbClr val="FF0000"/>
                </a:solidFill>
                <a:latin typeface="Times New Roman" pitchFamily="18" charset="0"/>
                <a:cs typeface="Times New Roman" pitchFamily="18" charset="0"/>
              </a:rPr>
              <a:t>5-6 الإدارة:</a:t>
            </a:r>
            <a:endParaRPr lang="fr-FR" sz="3200" b="1" dirty="0" smtClean="0">
              <a:solidFill>
                <a:srgbClr val="FF0000"/>
              </a:solidFill>
              <a:latin typeface="Times New Roman" pitchFamily="18" charset="0"/>
              <a:cs typeface="Times New Roman" pitchFamily="18" charset="0"/>
            </a:endParaRPr>
          </a:p>
          <a:p>
            <a:pPr algn="r"/>
            <a:r>
              <a:rPr lang="ar-DZ" sz="2400" b="1" dirty="0" smtClean="0">
                <a:solidFill>
                  <a:srgbClr val="FF0000"/>
                </a:solidFill>
                <a:latin typeface="Times New Roman" pitchFamily="18" charset="0"/>
                <a:cs typeface="Times New Roman" pitchFamily="18" charset="0"/>
              </a:rPr>
              <a:t>5-6-1 الأصناف و القوانين:</a:t>
            </a:r>
            <a:endParaRPr lang="fr-FR" sz="2400" b="1" dirty="0" smtClean="0">
              <a:solidFill>
                <a:srgbClr val="FF0000"/>
              </a:solidFill>
              <a:latin typeface="Times New Roman" pitchFamily="18" charset="0"/>
              <a:cs typeface="Times New Roman" pitchFamily="18" charset="0"/>
            </a:endParaRPr>
          </a:p>
          <a:p>
            <a:pPr algn="ctr"/>
            <a:r>
              <a:rPr lang="ar-DZ" sz="2400" dirty="0" smtClean="0">
                <a:latin typeface="Times New Roman" pitchFamily="18" charset="0"/>
                <a:cs typeface="Times New Roman" pitchFamily="18" charset="0"/>
              </a:rPr>
              <a:t>عندما ننقر على الفرع أصناف و قوانين تظهر النافذة التالية:</a:t>
            </a:r>
            <a:endParaRPr lang="fr-FR" sz="2400" dirty="0">
              <a:latin typeface="Times New Roman" pitchFamily="18" charset="0"/>
              <a:cs typeface="Times New Roman" pitchFamily="18" charset="0"/>
            </a:endParaRPr>
          </a:p>
        </p:txBody>
      </p:sp>
      <p:pic>
        <p:nvPicPr>
          <p:cNvPr id="12290" name="Picture 2"/>
          <p:cNvPicPr>
            <a:picLocks noChangeAspect="1" noChangeArrowheads="1"/>
          </p:cNvPicPr>
          <p:nvPr/>
        </p:nvPicPr>
        <p:blipFill>
          <a:blip r:embed="rId2" cstate="print"/>
          <a:srcRect/>
          <a:stretch>
            <a:fillRect/>
          </a:stretch>
        </p:blipFill>
        <p:spPr bwMode="auto">
          <a:xfrm>
            <a:off x="357158" y="1285860"/>
            <a:ext cx="8429684" cy="4143404"/>
          </a:xfrm>
          <a:prstGeom prst="rect">
            <a:avLst/>
          </a:prstGeom>
          <a:noFill/>
          <a:ln w="9525">
            <a:noFill/>
            <a:miter lim="800000"/>
            <a:headEnd/>
            <a:tailEnd/>
          </a:ln>
          <a:effectLst/>
        </p:spPr>
      </p:pic>
      <p:sp>
        <p:nvSpPr>
          <p:cNvPr id="4" name="Rectangle 3"/>
          <p:cNvSpPr/>
          <p:nvPr/>
        </p:nvSpPr>
        <p:spPr>
          <a:xfrm>
            <a:off x="3428992" y="5429264"/>
            <a:ext cx="2169184" cy="400110"/>
          </a:xfrm>
          <a:prstGeom prst="rect">
            <a:avLst/>
          </a:prstGeom>
        </p:spPr>
        <p:txBody>
          <a:bodyPr wrap="none">
            <a:spAutoFit/>
          </a:bodyPr>
          <a:lstStyle/>
          <a:p>
            <a:r>
              <a:rPr lang="ar-DZ" sz="2000" b="1" dirty="0" smtClean="0">
                <a:solidFill>
                  <a:srgbClr val="00B0F0"/>
                </a:solidFill>
                <a:latin typeface="Times New Roman" pitchFamily="18" charset="0"/>
                <a:cs typeface="Times New Roman" pitchFamily="18" charset="0"/>
              </a:rPr>
              <a:t>صورة </a:t>
            </a:r>
            <a:r>
              <a:rPr lang="ar-DZ" sz="2000" b="1" dirty="0" smtClean="0">
                <a:latin typeface="Times New Roman" pitchFamily="18" charset="0"/>
                <a:cs typeface="Times New Roman" pitchFamily="18" charset="0"/>
              </a:rPr>
              <a:t> </a:t>
            </a:r>
            <a:r>
              <a:rPr lang="ar-DZ" sz="2000" b="1" i="1" dirty="0" smtClean="0">
                <a:latin typeface="Times New Roman" pitchFamily="18" charset="0"/>
                <a:cs typeface="Times New Roman" pitchFamily="18" charset="0"/>
              </a:rPr>
              <a:t>: أصناف القراء</a:t>
            </a:r>
            <a:endParaRPr lang="fr-FR" sz="2000" b="1" dirty="0">
              <a:latin typeface="Times New Roman" pitchFamily="18" charset="0"/>
              <a:cs typeface="Times New Roman" pitchFamily="18" charset="0"/>
            </a:endParaRPr>
          </a:p>
        </p:txBody>
      </p:sp>
      <p:sp>
        <p:nvSpPr>
          <p:cNvPr id="5" name="Rectangle 4"/>
          <p:cNvSpPr/>
          <p:nvPr/>
        </p:nvSpPr>
        <p:spPr>
          <a:xfrm>
            <a:off x="214282" y="5842337"/>
            <a:ext cx="8929718" cy="1015663"/>
          </a:xfrm>
          <a:prstGeom prst="rect">
            <a:avLst/>
          </a:prstGeom>
        </p:spPr>
        <p:txBody>
          <a:bodyPr wrap="square">
            <a:spAutoFit/>
          </a:bodyPr>
          <a:lstStyle/>
          <a:p>
            <a:pPr algn="ctr"/>
            <a:r>
              <a:rPr lang="ar-DZ" sz="2000" b="1" dirty="0" smtClean="0">
                <a:latin typeface="Times New Roman" pitchFamily="18" charset="0"/>
                <a:cs typeface="Times New Roman" pitchFamily="18" charset="0"/>
              </a:rPr>
              <a:t>: من خلل هذه النافذة يتم إدخال نوعين من المعلومات</a:t>
            </a:r>
          </a:p>
          <a:p>
            <a:pPr algn="ctr"/>
            <a:r>
              <a:rPr lang="ar-DZ" sz="2000" b="1" dirty="0" smtClean="0">
                <a:latin typeface="Times New Roman" pitchFamily="18" charset="0"/>
                <a:cs typeface="Times New Roman" pitchFamily="18" charset="0"/>
              </a:rPr>
              <a:t>.</a:t>
            </a:r>
            <a:r>
              <a:rPr lang="ar-DZ" sz="2000" b="1" dirty="0" smtClean="0">
                <a:solidFill>
                  <a:srgbClr val="00B0F0"/>
                </a:solidFill>
                <a:latin typeface="Times New Roman" pitchFamily="18" charset="0"/>
                <a:cs typeface="Times New Roman" pitchFamily="18" charset="0"/>
              </a:rPr>
              <a:t>النوع الأول: </a:t>
            </a:r>
            <a:r>
              <a:rPr lang="ar-DZ" sz="2000" b="1" dirty="0" smtClean="0">
                <a:latin typeface="Times New Roman" pitchFamily="18" charset="0"/>
                <a:cs typeface="Times New Roman" pitchFamily="18" charset="0"/>
              </a:rPr>
              <a:t>يخص صنف القراء، مدة الإنضمام و مدة العقوبة وذلك في حالة تأخر في إرجاع الوثيقة</a:t>
            </a:r>
          </a:p>
          <a:p>
            <a:pPr algn="ctr"/>
            <a:r>
              <a:rPr lang="ar-DZ" sz="2000" b="1" dirty="0" smtClean="0">
                <a:latin typeface="Times New Roman" pitchFamily="18" charset="0"/>
                <a:cs typeface="Times New Roman" pitchFamily="18" charset="0"/>
              </a:rPr>
              <a:t>أ</a:t>
            </a:r>
            <a:r>
              <a:rPr lang="ar-DZ" sz="2000" b="1" dirty="0" smtClean="0">
                <a:solidFill>
                  <a:srgbClr val="00B0F0"/>
                </a:solidFill>
                <a:latin typeface="Times New Roman" pitchFamily="18" charset="0"/>
                <a:cs typeface="Times New Roman" pitchFamily="18" charset="0"/>
              </a:rPr>
              <a:t>ما الثاني </a:t>
            </a:r>
            <a:r>
              <a:rPr lang="ar-DZ" sz="2000" b="1" dirty="0" smtClean="0">
                <a:latin typeface="Times New Roman" pitchFamily="18" charset="0"/>
                <a:cs typeface="Times New Roman" pitchFamily="18" charset="0"/>
              </a:rPr>
              <a:t>:هو إدخال لكل صنف عدد الوثائق المسموح بها للإعارة, مدة الإعارة, مدة التمديد و مدة الحجز</a:t>
            </a:r>
            <a:endParaRPr lang="fr-FR" sz="2000" b="1"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892552"/>
          </a:xfrm>
          <a:prstGeom prst="rect">
            <a:avLst/>
          </a:prstGeom>
        </p:spPr>
        <p:txBody>
          <a:bodyPr wrap="square">
            <a:spAutoFit/>
          </a:bodyPr>
          <a:lstStyle/>
          <a:p>
            <a:pPr algn="r"/>
            <a:r>
              <a:rPr lang="ar-DZ" sz="2800" b="1" dirty="0" smtClean="0">
                <a:solidFill>
                  <a:srgbClr val="FF0000"/>
                </a:solidFill>
                <a:latin typeface="Times New Roman" pitchFamily="18" charset="0"/>
                <a:cs typeface="Times New Roman" pitchFamily="18" charset="0"/>
              </a:rPr>
              <a:t>5-6-2 إلغاء المعاقبة</a:t>
            </a:r>
            <a:endParaRPr lang="fr-FR" sz="2800" b="1" dirty="0" smtClean="0">
              <a:solidFill>
                <a:srgbClr val="FF0000"/>
              </a:solidFill>
              <a:latin typeface="Times New Roman" pitchFamily="18" charset="0"/>
              <a:cs typeface="Times New Roman" pitchFamily="18" charset="0"/>
            </a:endParaRPr>
          </a:p>
          <a:p>
            <a:pPr algn="ctr"/>
            <a:r>
              <a:rPr lang="ar-DZ" sz="2400" dirty="0" smtClean="0">
                <a:latin typeface="Times New Roman" pitchFamily="18" charset="0"/>
                <a:cs typeface="Times New Roman" pitchFamily="18" charset="0"/>
              </a:rPr>
              <a:t>بالنقر علي فرع إلغاء المعاقبة تظهر الشاشة التالية:</a:t>
            </a:r>
            <a:endParaRPr lang="fr-FR" sz="2400" dirty="0">
              <a:latin typeface="Times New Roman" pitchFamily="18" charset="0"/>
              <a:cs typeface="Times New Roman" pitchFamily="18" charset="0"/>
            </a:endParaRPr>
          </a:p>
        </p:txBody>
      </p:sp>
      <p:pic>
        <p:nvPicPr>
          <p:cNvPr id="13314" name="Picture 2"/>
          <p:cNvPicPr>
            <a:picLocks noChangeAspect="1" noChangeArrowheads="1"/>
          </p:cNvPicPr>
          <p:nvPr/>
        </p:nvPicPr>
        <p:blipFill>
          <a:blip r:embed="rId2" cstate="print"/>
          <a:srcRect/>
          <a:stretch>
            <a:fillRect/>
          </a:stretch>
        </p:blipFill>
        <p:spPr bwMode="auto">
          <a:xfrm>
            <a:off x="285720" y="928671"/>
            <a:ext cx="8501122" cy="4643470"/>
          </a:xfrm>
          <a:prstGeom prst="rect">
            <a:avLst/>
          </a:prstGeom>
          <a:noFill/>
          <a:ln w="9525">
            <a:noFill/>
            <a:miter lim="800000"/>
            <a:headEnd/>
            <a:tailEnd/>
          </a:ln>
          <a:effectLst/>
        </p:spPr>
      </p:pic>
      <p:sp>
        <p:nvSpPr>
          <p:cNvPr id="4" name="Rectangle 3"/>
          <p:cNvSpPr/>
          <p:nvPr/>
        </p:nvSpPr>
        <p:spPr>
          <a:xfrm>
            <a:off x="2928926" y="5572140"/>
            <a:ext cx="2610010" cy="461665"/>
          </a:xfrm>
          <a:prstGeom prst="rect">
            <a:avLst/>
          </a:prstGeom>
        </p:spPr>
        <p:txBody>
          <a:bodyPr wrap="none">
            <a:spAutoFit/>
          </a:bodyPr>
          <a:lstStyle/>
          <a:p>
            <a:r>
              <a:rPr lang="ar-DZ" sz="2400" b="1" dirty="0" smtClean="0">
                <a:latin typeface="Times New Roman" pitchFamily="18" charset="0"/>
                <a:cs typeface="Times New Roman" pitchFamily="18" charset="0"/>
              </a:rPr>
              <a:t>صورة   </a:t>
            </a:r>
            <a:r>
              <a:rPr lang="ar-DZ" sz="2400" b="1" i="1" dirty="0" smtClean="0">
                <a:latin typeface="Times New Roman" pitchFamily="18" charset="0"/>
                <a:cs typeface="Times New Roman" pitchFamily="18" charset="0"/>
              </a:rPr>
              <a:t>: إلغاء المعاقبة</a:t>
            </a:r>
            <a:endParaRPr lang="fr-FR" sz="2400" b="1" dirty="0">
              <a:latin typeface="Times New Roman" pitchFamily="18" charset="0"/>
              <a:cs typeface="Times New Roman" pitchFamily="18" charset="0"/>
            </a:endParaRPr>
          </a:p>
        </p:txBody>
      </p:sp>
      <p:sp>
        <p:nvSpPr>
          <p:cNvPr id="5" name="Rectangle 4"/>
          <p:cNvSpPr/>
          <p:nvPr/>
        </p:nvSpPr>
        <p:spPr>
          <a:xfrm>
            <a:off x="0" y="6027003"/>
            <a:ext cx="9144000" cy="830997"/>
          </a:xfrm>
          <a:prstGeom prst="rect">
            <a:avLst/>
          </a:prstGeom>
        </p:spPr>
        <p:txBody>
          <a:bodyPr wrap="square">
            <a:spAutoFit/>
          </a:bodyPr>
          <a:lstStyle/>
          <a:p>
            <a:pPr algn="ctr" rtl="1"/>
            <a:r>
              <a:rPr lang="ar-DZ" sz="2400" dirty="0" smtClean="0">
                <a:latin typeface="Times New Roman" pitchFamily="18" charset="0"/>
                <a:cs typeface="Times New Roman" pitchFamily="18" charset="0"/>
              </a:rPr>
              <a:t>يكفي إدخال رقم القارئ حتى تلغى المعاقبة, وبالتالي تظهر رسالة التأكيد. تلغى المعاقبة إما من طرف المدير أوالمستعمل المؤهل لذلك</a:t>
            </a:r>
          </a:p>
        </p:txBody>
      </p:sp>
    </p:spTree>
  </p:cSld>
  <p:clrMapOvr>
    <a:masterClrMapping/>
  </p:clrMapOvr>
  <p:transition>
    <p:newsflash/>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200329"/>
          </a:xfrm>
          <a:prstGeom prst="rect">
            <a:avLst/>
          </a:prstGeom>
        </p:spPr>
        <p:txBody>
          <a:bodyPr wrap="square">
            <a:spAutoFit/>
          </a:bodyPr>
          <a:lstStyle/>
          <a:p>
            <a:pPr algn="r"/>
            <a:r>
              <a:rPr lang="ar-DZ" sz="3200" b="1" dirty="0" smtClean="0">
                <a:solidFill>
                  <a:srgbClr val="FF0000"/>
                </a:solidFill>
                <a:latin typeface="Times New Roman" pitchFamily="18" charset="0"/>
                <a:cs typeface="Times New Roman" pitchFamily="18" charset="0"/>
              </a:rPr>
              <a:t>5-6-3 توقيف القارئ</a:t>
            </a:r>
          </a:p>
          <a:p>
            <a:pPr algn="ctr"/>
            <a:r>
              <a:rPr lang="ar-DZ" b="1" dirty="0" smtClean="0">
                <a:latin typeface="Times New Roman" pitchFamily="18" charset="0"/>
                <a:cs typeface="Times New Roman" pitchFamily="18" charset="0"/>
              </a:rPr>
              <a:t>.</a:t>
            </a:r>
            <a:r>
              <a:rPr lang="ar-DZ" sz="2000" b="1" dirty="0" smtClean="0">
                <a:latin typeface="Times New Roman" pitchFamily="18" charset="0"/>
                <a:cs typeface="Times New Roman" pitchFamily="18" charset="0"/>
              </a:rPr>
              <a:t>في بعض الأحيان يجد المدير نفسه مجبرا على توقيف القراء لعدة أسباب منها سوء السلوك أو إتلاف الوثائق</a:t>
            </a:r>
          </a:p>
          <a:p>
            <a:pPr algn="ctr"/>
            <a:r>
              <a:rPr lang="ar-DZ" sz="2000" b="1" dirty="0" smtClean="0">
                <a:latin typeface="Times New Roman" pitchFamily="18" charset="0"/>
                <a:cs typeface="Times New Roman" pitchFamily="18" charset="0"/>
              </a:rPr>
              <a:t>بالنقر على هذا الفرع تظهر النافذة التالية:</a:t>
            </a:r>
            <a:endParaRPr lang="fr-FR" sz="2000" b="1" dirty="0">
              <a:latin typeface="Times New Roman" pitchFamily="18" charset="0"/>
              <a:cs typeface="Times New Roman" pitchFamily="18" charset="0"/>
            </a:endParaRPr>
          </a:p>
        </p:txBody>
      </p:sp>
      <p:pic>
        <p:nvPicPr>
          <p:cNvPr id="14338" name="Picture 2"/>
          <p:cNvPicPr>
            <a:picLocks noChangeAspect="1" noChangeArrowheads="1"/>
          </p:cNvPicPr>
          <p:nvPr/>
        </p:nvPicPr>
        <p:blipFill>
          <a:blip r:embed="rId2" cstate="print"/>
          <a:srcRect/>
          <a:stretch>
            <a:fillRect/>
          </a:stretch>
        </p:blipFill>
        <p:spPr bwMode="auto">
          <a:xfrm>
            <a:off x="357158" y="1214422"/>
            <a:ext cx="8358246" cy="4643470"/>
          </a:xfrm>
          <a:prstGeom prst="rect">
            <a:avLst/>
          </a:prstGeom>
          <a:noFill/>
          <a:ln w="9525">
            <a:noFill/>
            <a:miter lim="800000"/>
            <a:headEnd/>
            <a:tailEnd/>
          </a:ln>
          <a:effectLst/>
        </p:spPr>
      </p:pic>
      <p:sp>
        <p:nvSpPr>
          <p:cNvPr id="4" name="Rectangle 3"/>
          <p:cNvSpPr/>
          <p:nvPr/>
        </p:nvSpPr>
        <p:spPr>
          <a:xfrm>
            <a:off x="3357554" y="5857892"/>
            <a:ext cx="2167581" cy="400110"/>
          </a:xfrm>
          <a:prstGeom prst="rect">
            <a:avLst/>
          </a:prstGeom>
        </p:spPr>
        <p:txBody>
          <a:bodyPr wrap="none">
            <a:spAutoFit/>
          </a:bodyPr>
          <a:lstStyle/>
          <a:p>
            <a:r>
              <a:rPr lang="ar-DZ" sz="2000" b="1" dirty="0" smtClean="0">
                <a:solidFill>
                  <a:srgbClr val="00B0F0"/>
                </a:solidFill>
                <a:latin typeface="Times New Roman" pitchFamily="18" charset="0"/>
                <a:cs typeface="Times New Roman" pitchFamily="18" charset="0"/>
              </a:rPr>
              <a:t>صورة </a:t>
            </a:r>
            <a:r>
              <a:rPr lang="ar-DZ" sz="2000" b="1" dirty="0" smtClean="0">
                <a:latin typeface="Times New Roman" pitchFamily="18" charset="0"/>
                <a:cs typeface="Times New Roman" pitchFamily="18" charset="0"/>
              </a:rPr>
              <a:t> </a:t>
            </a:r>
            <a:r>
              <a:rPr lang="ar-DZ" sz="2000" b="1" i="1" dirty="0" smtClean="0">
                <a:latin typeface="Times New Roman" pitchFamily="18" charset="0"/>
                <a:cs typeface="Times New Roman" pitchFamily="18" charset="0"/>
              </a:rPr>
              <a:t>: توقيف القارئ</a:t>
            </a:r>
            <a:endParaRPr lang="fr-FR" sz="2000" b="1" dirty="0">
              <a:latin typeface="Times New Roman" pitchFamily="18" charset="0"/>
              <a:cs typeface="Times New Roman" pitchFamily="18" charset="0"/>
            </a:endParaRPr>
          </a:p>
        </p:txBody>
      </p:sp>
      <p:sp>
        <p:nvSpPr>
          <p:cNvPr id="5" name="Rectangle 4"/>
          <p:cNvSpPr/>
          <p:nvPr/>
        </p:nvSpPr>
        <p:spPr>
          <a:xfrm>
            <a:off x="0" y="6150114"/>
            <a:ext cx="9144000" cy="707886"/>
          </a:xfrm>
          <a:prstGeom prst="rect">
            <a:avLst/>
          </a:prstGeom>
        </p:spPr>
        <p:txBody>
          <a:bodyPr wrap="square">
            <a:spAutoFit/>
          </a:bodyPr>
          <a:lstStyle/>
          <a:p>
            <a:pPr algn="ctr"/>
            <a:r>
              <a:rPr lang="ar-DZ" sz="2000" b="1" dirty="0" smtClean="0">
                <a:latin typeface="Times New Roman" pitchFamily="18" charset="0"/>
                <a:cs typeface="Times New Roman" pitchFamily="18" charset="0"/>
              </a:rPr>
              <a:t>بإدخال رقم القارئ مع سبب التوقيف و الضغط على زر "موافق" أو على زر الدخول على لوحة المفاتيح، </a:t>
            </a:r>
          </a:p>
          <a:p>
            <a:pPr algn="ctr"/>
            <a:r>
              <a:rPr lang="ar-DZ" sz="2000" b="1" dirty="0" smtClean="0">
                <a:latin typeface="Times New Roman" pitchFamily="18" charset="0"/>
                <a:cs typeface="Times New Roman" pitchFamily="18" charset="0"/>
              </a:rPr>
              <a:t> يصبح القارئ موقوفا وبعدها تظهر رسالة تأكيد</a:t>
            </a:r>
            <a:r>
              <a:rPr lang="ar-DZ" b="1" dirty="0" smtClean="0">
                <a:latin typeface="Times New Roman" pitchFamily="18" charset="0"/>
                <a:cs typeface="Times New Roman" pitchFamily="18" charset="0"/>
              </a:rPr>
              <a:t>.</a:t>
            </a:r>
            <a:endParaRPr lang="fr-FR" b="1"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892552"/>
          </a:xfrm>
          <a:prstGeom prst="rect">
            <a:avLst/>
          </a:prstGeom>
        </p:spPr>
        <p:txBody>
          <a:bodyPr wrap="square">
            <a:spAutoFit/>
          </a:bodyPr>
          <a:lstStyle/>
          <a:p>
            <a:pPr algn="r"/>
            <a:r>
              <a:rPr lang="ar-DZ" sz="3200" b="1" dirty="0" smtClean="0">
                <a:solidFill>
                  <a:srgbClr val="FF0000"/>
                </a:solidFill>
                <a:latin typeface="Times New Roman" pitchFamily="18" charset="0"/>
                <a:cs typeface="Times New Roman" pitchFamily="18" charset="0"/>
              </a:rPr>
              <a:t>5-6-4 الغاء التوقيف :</a:t>
            </a:r>
            <a:endParaRPr lang="fr-FR" sz="3200" b="1" dirty="0" smtClean="0">
              <a:solidFill>
                <a:srgbClr val="FF0000"/>
              </a:solidFill>
              <a:latin typeface="Times New Roman" pitchFamily="18" charset="0"/>
              <a:cs typeface="Times New Roman" pitchFamily="18" charset="0"/>
            </a:endParaRPr>
          </a:p>
          <a:p>
            <a:pPr algn="ctr"/>
            <a:r>
              <a:rPr lang="ar-DZ" sz="2000" b="1" dirty="0" smtClean="0">
                <a:latin typeface="Times New Roman" pitchFamily="18" charset="0"/>
                <a:cs typeface="Times New Roman" pitchFamily="18" charset="0"/>
              </a:rPr>
              <a:t>بالنقر على فرع إلغاء التوقيف تظهر النافذة التالية:</a:t>
            </a:r>
            <a:endParaRPr lang="fr-FR" sz="2000" b="1" dirty="0">
              <a:latin typeface="Times New Roman" pitchFamily="18" charset="0"/>
              <a:cs typeface="Times New Roman" pitchFamily="18" charset="0"/>
            </a:endParaRPr>
          </a:p>
        </p:txBody>
      </p:sp>
      <p:pic>
        <p:nvPicPr>
          <p:cNvPr id="15362" name="Picture 2"/>
          <p:cNvPicPr>
            <a:picLocks noChangeAspect="1" noChangeArrowheads="1"/>
          </p:cNvPicPr>
          <p:nvPr/>
        </p:nvPicPr>
        <p:blipFill>
          <a:blip r:embed="rId2" cstate="print"/>
          <a:srcRect/>
          <a:stretch>
            <a:fillRect/>
          </a:stretch>
        </p:blipFill>
        <p:spPr bwMode="auto">
          <a:xfrm>
            <a:off x="0" y="928670"/>
            <a:ext cx="9144000" cy="4714908"/>
          </a:xfrm>
          <a:prstGeom prst="rect">
            <a:avLst/>
          </a:prstGeom>
          <a:noFill/>
          <a:ln w="9525">
            <a:noFill/>
            <a:miter lim="800000"/>
            <a:headEnd/>
            <a:tailEnd/>
          </a:ln>
          <a:effectLst/>
        </p:spPr>
      </p:pic>
      <p:sp>
        <p:nvSpPr>
          <p:cNvPr id="4" name="Rectangle 3"/>
          <p:cNvSpPr/>
          <p:nvPr/>
        </p:nvSpPr>
        <p:spPr>
          <a:xfrm>
            <a:off x="3357554" y="5715016"/>
            <a:ext cx="2432076" cy="461665"/>
          </a:xfrm>
          <a:prstGeom prst="rect">
            <a:avLst/>
          </a:prstGeom>
        </p:spPr>
        <p:txBody>
          <a:bodyPr wrap="none">
            <a:spAutoFit/>
          </a:bodyPr>
          <a:lstStyle/>
          <a:p>
            <a:r>
              <a:rPr lang="ar-DZ" sz="2400" b="1" i="1" dirty="0" smtClean="0">
                <a:solidFill>
                  <a:srgbClr val="00B0F0"/>
                </a:solidFill>
                <a:latin typeface="Times New Roman" pitchFamily="18" charset="0"/>
                <a:cs typeface="Times New Roman" pitchFamily="18" charset="0"/>
              </a:rPr>
              <a:t>صورة </a:t>
            </a:r>
            <a:r>
              <a:rPr lang="ar-DZ" sz="2400" b="1" i="1" dirty="0" smtClean="0">
                <a:latin typeface="Times New Roman" pitchFamily="18" charset="0"/>
                <a:cs typeface="Times New Roman" pitchFamily="18" charset="0"/>
              </a:rPr>
              <a:t>: إلغاء التوقيف</a:t>
            </a:r>
            <a:endParaRPr lang="fr-FR" sz="2400" b="1" dirty="0">
              <a:latin typeface="Times New Roman" pitchFamily="18" charset="0"/>
              <a:cs typeface="Times New Roman" pitchFamily="18" charset="0"/>
            </a:endParaRPr>
          </a:p>
        </p:txBody>
      </p:sp>
      <p:sp>
        <p:nvSpPr>
          <p:cNvPr id="5" name="Rectangle 4"/>
          <p:cNvSpPr/>
          <p:nvPr/>
        </p:nvSpPr>
        <p:spPr>
          <a:xfrm>
            <a:off x="0" y="6150114"/>
            <a:ext cx="9144000" cy="707886"/>
          </a:xfrm>
          <a:prstGeom prst="rect">
            <a:avLst/>
          </a:prstGeom>
        </p:spPr>
        <p:txBody>
          <a:bodyPr wrap="square">
            <a:spAutoFit/>
          </a:bodyPr>
          <a:lstStyle/>
          <a:p>
            <a:pPr algn="ctr"/>
            <a:r>
              <a:rPr lang="ar-DZ" sz="2000" b="1" dirty="0" smtClean="0">
                <a:latin typeface="Times New Roman" pitchFamily="18" charset="0"/>
                <a:cs typeface="Times New Roman" pitchFamily="18" charset="0"/>
              </a:rPr>
              <a:t>بإدخال رقم القارئ و الضغط على زر الدخول للوحة المفاتيح يتم إلغاء التوقيف. بعدها تظهر رسالة تأكيد. يلغى</a:t>
            </a:r>
          </a:p>
          <a:p>
            <a:pPr algn="ctr"/>
            <a:r>
              <a:rPr lang="ar-DZ" sz="2000" b="1" dirty="0" smtClean="0">
                <a:latin typeface="Times New Roman" pitchFamily="18" charset="0"/>
                <a:cs typeface="Times New Roman" pitchFamily="18" charset="0"/>
              </a:rPr>
              <a:t>التوقيف من طرف المدير أو المستعمل المؤهل لذلك.</a:t>
            </a:r>
          </a:p>
        </p:txBody>
      </p:sp>
    </p:spTree>
  </p:cSld>
  <p:clrMapOvr>
    <a:masterClrMapping/>
  </p:clrMapOvr>
  <p:transition>
    <p:newsflash/>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à coins arrondis 2"/>
          <p:cNvSpPr/>
          <p:nvPr/>
        </p:nvSpPr>
        <p:spPr>
          <a:xfrm>
            <a:off x="571472" y="2214554"/>
            <a:ext cx="8215370" cy="25003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6000" dirty="0" smtClean="0">
                <a:solidFill>
                  <a:srgbClr val="FF0000"/>
                </a:solidFill>
                <a:latin typeface="Times New Roman" pitchFamily="18" charset="0"/>
                <a:cs typeface="Times New Roman" pitchFamily="18" charset="0"/>
              </a:rPr>
              <a:t>المبحث السادس</a:t>
            </a:r>
            <a:r>
              <a:rPr lang="ar-DZ" sz="4800" dirty="0" smtClean="0">
                <a:latin typeface="Times New Roman" pitchFamily="18" charset="0"/>
                <a:cs typeface="Times New Roman" pitchFamily="18" charset="0"/>
              </a:rPr>
              <a:t>:                                          </a:t>
            </a:r>
            <a:r>
              <a:rPr lang="ar-DZ" sz="5400" dirty="0" smtClean="0">
                <a:latin typeface="Times New Roman" pitchFamily="18" charset="0"/>
                <a:cs typeface="Times New Roman" pitchFamily="18" charset="0"/>
              </a:rPr>
              <a:t>وحدة الإدارة  </a:t>
            </a:r>
            <a:endParaRPr lang="fr-FR" sz="4800"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569660"/>
          </a:xfrm>
          <a:prstGeom prst="rect">
            <a:avLst/>
          </a:prstGeom>
        </p:spPr>
        <p:txBody>
          <a:bodyPr wrap="square">
            <a:spAutoFit/>
          </a:bodyPr>
          <a:lstStyle/>
          <a:p>
            <a:pPr algn="r"/>
            <a:r>
              <a:rPr lang="ar-DZ" sz="3600" b="1" dirty="0" smtClean="0">
                <a:solidFill>
                  <a:srgbClr val="FF0000"/>
                </a:solidFill>
                <a:latin typeface="Times New Roman" pitchFamily="18" charset="0"/>
                <a:cs typeface="Times New Roman" pitchFamily="18" charset="0"/>
              </a:rPr>
              <a:t>6- وحدة الإدارة:</a:t>
            </a:r>
          </a:p>
          <a:p>
            <a:pPr algn="ctr"/>
            <a:r>
              <a:rPr lang="ar-DZ" sz="2000" b="1" dirty="0" smtClean="0">
                <a:latin typeface="Times New Roman" pitchFamily="18" charset="0"/>
                <a:cs typeface="Times New Roman" pitchFamily="18" charset="0"/>
              </a:rPr>
              <a:t>يتم تسير المستخدمين من طرف مدير النظام وذلك من خلال وحدة الإدارة, كما أنه يمنح لكل مستخدم حقوق</a:t>
            </a:r>
          </a:p>
          <a:p>
            <a:pPr algn="ctr"/>
            <a:r>
              <a:rPr lang="ar-DZ" sz="2000" b="1" dirty="0" smtClean="0">
                <a:latin typeface="Times New Roman" pitchFamily="18" charset="0"/>
                <a:cs typeface="Times New Roman" pitchFamily="18" charset="0"/>
              </a:rPr>
              <a:t>الدخول الي مختلف الوحدات : التزويد، الفهرسة و الإعارة.</a:t>
            </a:r>
          </a:p>
          <a:p>
            <a:pPr algn="ctr"/>
            <a:r>
              <a:rPr lang="ar-DZ" sz="2000" b="1" dirty="0" smtClean="0">
                <a:latin typeface="Times New Roman" pitchFamily="18" charset="0"/>
                <a:cs typeface="Times New Roman" pitchFamily="18" charset="0"/>
              </a:rPr>
              <a:t>تتكون وحدة الإدارة من أربعة أقسام : المستخدم, الفهرس المشترك، الإحصاءات والمعايير</a:t>
            </a:r>
            <a:r>
              <a:rPr lang="ar-DZ" b="1" dirty="0" smtClean="0">
                <a:latin typeface="Times New Roman" pitchFamily="18" charset="0"/>
                <a:cs typeface="Times New Roman" pitchFamily="18" charset="0"/>
              </a:rPr>
              <a:t>.</a:t>
            </a:r>
            <a:endParaRPr lang="fr-FR" b="1" dirty="0">
              <a:latin typeface="Times New Roman" pitchFamily="18" charset="0"/>
              <a:cs typeface="Times New Roman" pitchFamily="18" charset="0"/>
            </a:endParaRPr>
          </a:p>
        </p:txBody>
      </p:sp>
      <p:pic>
        <p:nvPicPr>
          <p:cNvPr id="16386" name="Picture 2"/>
          <p:cNvPicPr>
            <a:picLocks noChangeAspect="1" noChangeArrowheads="1"/>
          </p:cNvPicPr>
          <p:nvPr/>
        </p:nvPicPr>
        <p:blipFill>
          <a:blip r:embed="rId2" cstate="print"/>
          <a:srcRect/>
          <a:stretch>
            <a:fillRect/>
          </a:stretch>
        </p:blipFill>
        <p:spPr bwMode="auto">
          <a:xfrm>
            <a:off x="357158" y="1571612"/>
            <a:ext cx="8429684" cy="4929222"/>
          </a:xfrm>
          <a:prstGeom prst="rect">
            <a:avLst/>
          </a:prstGeom>
          <a:noFill/>
          <a:ln w="9525">
            <a:noFill/>
            <a:miter lim="800000"/>
            <a:headEnd/>
            <a:tailEnd/>
          </a:ln>
          <a:effectLst/>
        </p:spPr>
      </p:pic>
      <p:sp>
        <p:nvSpPr>
          <p:cNvPr id="4" name="Rectangle 3"/>
          <p:cNvSpPr/>
          <p:nvPr/>
        </p:nvSpPr>
        <p:spPr>
          <a:xfrm>
            <a:off x="2714612" y="6488668"/>
            <a:ext cx="4302781" cy="461665"/>
          </a:xfrm>
          <a:prstGeom prst="rect">
            <a:avLst/>
          </a:prstGeom>
        </p:spPr>
        <p:txBody>
          <a:bodyPr wrap="none">
            <a:spAutoFit/>
          </a:bodyPr>
          <a:lstStyle/>
          <a:p>
            <a:r>
              <a:rPr lang="ar-DZ" sz="2400" b="1" dirty="0" smtClean="0">
                <a:solidFill>
                  <a:srgbClr val="00B0F0"/>
                </a:solidFill>
                <a:cs typeface="Arabic Transparent" pitchFamily="2" charset="-78"/>
              </a:rPr>
              <a:t>صورة </a:t>
            </a:r>
            <a:r>
              <a:rPr lang="ar-DZ" sz="2400" b="1" dirty="0" smtClean="0">
                <a:cs typeface="Arabic Transparent" pitchFamily="2" charset="-78"/>
              </a:rPr>
              <a:t> </a:t>
            </a:r>
            <a:r>
              <a:rPr lang="ar-DZ" sz="2400" b="1" i="1" dirty="0" smtClean="0">
                <a:cs typeface="Arabic Transparent" pitchFamily="2" charset="-78"/>
              </a:rPr>
              <a:t>: الصفحة الرئيسية لوحدة الإدارة</a:t>
            </a:r>
            <a:endParaRPr lang="fr-FR" sz="2400" b="1" dirty="0">
              <a:cs typeface="Arabic Transparent" pitchFamily="2" charset="-78"/>
            </a:endParaRPr>
          </a:p>
        </p:txBody>
      </p:sp>
    </p:spTree>
  </p:cSld>
  <p:clrMapOvr>
    <a:masterClrMapping/>
  </p:clrMapOvr>
  <p:transition>
    <p:newsflash/>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261884"/>
          </a:xfrm>
          <a:prstGeom prst="rect">
            <a:avLst/>
          </a:prstGeom>
        </p:spPr>
        <p:txBody>
          <a:bodyPr wrap="square">
            <a:spAutoFit/>
          </a:bodyPr>
          <a:lstStyle/>
          <a:p>
            <a:pPr algn="r"/>
            <a:r>
              <a:rPr lang="ar-DZ" sz="3600" b="1" dirty="0" smtClean="0">
                <a:solidFill>
                  <a:srgbClr val="FF0000"/>
                </a:solidFill>
                <a:latin typeface="Times New Roman" pitchFamily="18" charset="0"/>
                <a:cs typeface="Times New Roman" pitchFamily="18" charset="0"/>
              </a:rPr>
              <a:t>6-1 إضافة مستخدم:</a:t>
            </a:r>
          </a:p>
          <a:p>
            <a:pPr algn="ctr"/>
            <a:r>
              <a:rPr lang="ar-DZ" sz="2000" b="1" dirty="0" smtClean="0">
                <a:latin typeface="Times New Roman" pitchFamily="18" charset="0"/>
                <a:cs typeface="Times New Roman" pitchFamily="18" charset="0"/>
              </a:rPr>
              <a:t>باستطاعة مدير النظام إضافة مستخدمين جدد (عدد غير محدود) وذلك عن طريق الزر                 , </a:t>
            </a:r>
          </a:p>
          <a:p>
            <a:pPr algn="ctr"/>
            <a:r>
              <a:rPr lang="ar-DZ" sz="2000" b="1" dirty="0" smtClean="0">
                <a:latin typeface="Times New Roman" pitchFamily="18" charset="0"/>
                <a:cs typeface="Times New Roman" pitchFamily="18" charset="0"/>
              </a:rPr>
              <a:t>فتظهر النافذة التالية التي يتم من خللها إدخال المعلومات الخاصة بالمستخدمين الجدد</a:t>
            </a:r>
            <a:endParaRPr lang="fr-FR" sz="2000" b="1" dirty="0">
              <a:latin typeface="Times New Roman" pitchFamily="18" charset="0"/>
              <a:cs typeface="Times New Roman" pitchFamily="18" charset="0"/>
            </a:endParaRPr>
          </a:p>
        </p:txBody>
      </p:sp>
      <p:pic>
        <p:nvPicPr>
          <p:cNvPr id="17410" name="Picture 2"/>
          <p:cNvPicPr>
            <a:picLocks noChangeAspect="1" noChangeArrowheads="1"/>
          </p:cNvPicPr>
          <p:nvPr/>
        </p:nvPicPr>
        <p:blipFill>
          <a:blip r:embed="rId2" cstate="print"/>
          <a:srcRect/>
          <a:stretch>
            <a:fillRect/>
          </a:stretch>
        </p:blipFill>
        <p:spPr bwMode="auto">
          <a:xfrm>
            <a:off x="214282" y="500042"/>
            <a:ext cx="1357322" cy="435514"/>
          </a:xfrm>
          <a:prstGeom prst="rect">
            <a:avLst/>
          </a:prstGeom>
          <a:noFill/>
          <a:ln w="9525">
            <a:noFill/>
            <a:miter lim="800000"/>
            <a:headEnd/>
            <a:tailEnd/>
          </a:ln>
          <a:effectLst/>
        </p:spPr>
      </p:pic>
      <p:pic>
        <p:nvPicPr>
          <p:cNvPr id="17411" name="Picture 3"/>
          <p:cNvPicPr>
            <a:picLocks noChangeAspect="1" noChangeArrowheads="1"/>
          </p:cNvPicPr>
          <p:nvPr/>
        </p:nvPicPr>
        <p:blipFill>
          <a:blip r:embed="rId3" cstate="print"/>
          <a:srcRect/>
          <a:stretch>
            <a:fillRect/>
          </a:stretch>
        </p:blipFill>
        <p:spPr bwMode="auto">
          <a:xfrm>
            <a:off x="357158" y="1357298"/>
            <a:ext cx="8358246" cy="5110183"/>
          </a:xfrm>
          <a:prstGeom prst="rect">
            <a:avLst/>
          </a:prstGeom>
          <a:noFill/>
          <a:ln w="9525">
            <a:noFill/>
            <a:miter lim="800000"/>
            <a:headEnd/>
            <a:tailEnd/>
          </a:ln>
          <a:effectLst/>
        </p:spPr>
      </p:pic>
      <p:sp>
        <p:nvSpPr>
          <p:cNvPr id="5" name="Rectangle 4"/>
          <p:cNvSpPr/>
          <p:nvPr/>
        </p:nvSpPr>
        <p:spPr>
          <a:xfrm>
            <a:off x="3214678" y="6396335"/>
            <a:ext cx="2387192" cy="461665"/>
          </a:xfrm>
          <a:prstGeom prst="rect">
            <a:avLst/>
          </a:prstGeom>
        </p:spPr>
        <p:txBody>
          <a:bodyPr wrap="none">
            <a:spAutoFit/>
          </a:bodyPr>
          <a:lstStyle/>
          <a:p>
            <a:r>
              <a:rPr lang="ar-DZ" sz="2400" dirty="0" smtClean="0">
                <a:solidFill>
                  <a:srgbClr val="00B0F0"/>
                </a:solidFill>
                <a:latin typeface="Times New Roman" pitchFamily="18" charset="0"/>
                <a:cs typeface="Times New Roman" pitchFamily="18" charset="0"/>
              </a:rPr>
              <a:t>صورة </a:t>
            </a:r>
            <a:r>
              <a:rPr lang="ar-DZ" sz="2400" dirty="0" smtClean="0">
                <a:latin typeface="Times New Roman" pitchFamily="18" charset="0"/>
                <a:cs typeface="Times New Roman" pitchFamily="18" charset="0"/>
              </a:rPr>
              <a:t> </a:t>
            </a:r>
            <a:r>
              <a:rPr lang="ar-DZ" sz="2400" i="1" dirty="0" smtClean="0">
                <a:latin typeface="Times New Roman" pitchFamily="18" charset="0"/>
                <a:cs typeface="Times New Roman" pitchFamily="18" charset="0"/>
              </a:rPr>
              <a:t>: مستخدم جديذ</a:t>
            </a:r>
            <a:endParaRPr lang="fr-FR" sz="2400"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14290"/>
            <a:ext cx="9144000" cy="5262979"/>
          </a:xfrm>
          <a:prstGeom prst="rect">
            <a:avLst/>
          </a:prstGeom>
        </p:spPr>
        <p:txBody>
          <a:bodyPr wrap="square">
            <a:spAutoFit/>
          </a:bodyPr>
          <a:lstStyle/>
          <a:p>
            <a:pPr algn="r"/>
            <a:r>
              <a:rPr lang="ar-DZ" sz="2800" b="1" dirty="0" smtClean="0">
                <a:latin typeface="Times New Roman" pitchFamily="18" charset="0"/>
                <a:cs typeface="Times New Roman" pitchFamily="18" charset="0"/>
              </a:rPr>
              <a:t>تحتوي هذه النافذة علي ثلاثة أجزاء :</a:t>
            </a:r>
          </a:p>
          <a:p>
            <a:pPr algn="r"/>
            <a:r>
              <a:rPr lang="ar-DZ" sz="2800" b="1" dirty="0" smtClean="0">
                <a:solidFill>
                  <a:srgbClr val="00B0F0"/>
                </a:solidFill>
                <a:latin typeface="Times New Roman" pitchFamily="18" charset="0"/>
                <a:cs typeface="Times New Roman" pitchFamily="18" charset="0"/>
              </a:rPr>
              <a:t>- الأولى </a:t>
            </a:r>
            <a:r>
              <a:rPr lang="ar-DZ" sz="2800" b="1" dirty="0" smtClean="0">
                <a:latin typeface="Times New Roman" pitchFamily="18" charset="0"/>
                <a:cs typeface="Times New Roman" pitchFamily="18" charset="0"/>
              </a:rPr>
              <a:t>تسمح بإدخال المعلومات الخاصة بمستخدم جديد ( اللقب، الإسم، المستعمل، الهاتف، البريد اللكتروني،المفتاح و العنوان..</a:t>
            </a:r>
          </a:p>
          <a:p>
            <a:pPr algn="r"/>
            <a:r>
              <a:rPr lang="ar-DZ" sz="2800" b="1" dirty="0" smtClean="0">
                <a:solidFill>
                  <a:srgbClr val="00B0F0"/>
                </a:solidFill>
                <a:latin typeface="Times New Roman" pitchFamily="18" charset="0"/>
                <a:cs typeface="Times New Roman" pitchFamily="18" charset="0"/>
              </a:rPr>
              <a:t>- الجزء الثاني </a:t>
            </a:r>
            <a:r>
              <a:rPr lang="ar-DZ" sz="2800" b="1" dirty="0" smtClean="0">
                <a:latin typeface="Times New Roman" pitchFamily="18" charset="0"/>
                <a:cs typeface="Times New Roman" pitchFamily="18" charset="0"/>
              </a:rPr>
              <a:t>مخصص لتحديد دور المستخدم و نوع الوثيقة المسموح له باستعمالها. إذا كلف المستخدم كمسؤول</a:t>
            </a:r>
          </a:p>
          <a:p>
            <a:pPr algn="r"/>
            <a:r>
              <a:rPr lang="ar-DZ" sz="2800" b="1" dirty="0" smtClean="0">
                <a:latin typeface="Times New Roman" pitchFamily="18" charset="0"/>
                <a:cs typeface="Times New Roman" pitchFamily="18" charset="0"/>
              </a:rPr>
              <a:t>عن إحدى الوحدات فسوف يتمتع بكل الصلاحيات الخاصة بهذه الوحدة.</a:t>
            </a:r>
          </a:p>
          <a:p>
            <a:pPr algn="r"/>
            <a:r>
              <a:rPr lang="ar-DZ" sz="2800" b="1" dirty="0" smtClean="0">
                <a:solidFill>
                  <a:srgbClr val="00B0F0"/>
                </a:solidFill>
                <a:latin typeface="Times New Roman" pitchFamily="18" charset="0"/>
                <a:cs typeface="Times New Roman" pitchFamily="18" charset="0"/>
              </a:rPr>
              <a:t>- الجزء الثالث </a:t>
            </a:r>
            <a:r>
              <a:rPr lang="ar-DZ" sz="2800" b="1" dirty="0" smtClean="0">
                <a:latin typeface="Times New Roman" pitchFamily="18" charset="0"/>
                <a:cs typeface="Times New Roman" pitchFamily="18" charset="0"/>
              </a:rPr>
              <a:t>و هو الصلاحيات التي تحدد حقوق الدخول حسب الوحدات (التزويد، الفهرسة، الإعارة).</a:t>
            </a:r>
          </a:p>
          <a:p>
            <a:pPr algn="r"/>
            <a:r>
              <a:rPr lang="ar-DZ" sz="2800" b="1" dirty="0" smtClean="0">
                <a:latin typeface="Times New Roman" pitchFamily="18" charset="0"/>
                <a:cs typeface="Times New Roman" pitchFamily="18" charset="0"/>
              </a:rPr>
              <a:t>وتمنح هذه الحقوق من طرف مدير المستخدمين.</a:t>
            </a:r>
          </a:p>
          <a:p>
            <a:pPr algn="r"/>
            <a:r>
              <a:rPr lang="ar-DZ" sz="2800" b="1" dirty="0" smtClean="0">
                <a:latin typeface="Times New Roman" pitchFamily="18" charset="0"/>
                <a:cs typeface="Times New Roman" pitchFamily="18" charset="0"/>
              </a:rPr>
              <a:t>بعد انتقاء كل الخيارات نقوم بالتسجيل من خلل النقر علي الزر "تسجيل".</a:t>
            </a:r>
          </a:p>
          <a:p>
            <a:pPr algn="r"/>
            <a:r>
              <a:rPr lang="ar-DZ" sz="2800" b="1" dirty="0" smtClean="0">
                <a:solidFill>
                  <a:srgbClr val="00B0F0"/>
                </a:solidFill>
                <a:latin typeface="Times New Roman" pitchFamily="18" charset="0"/>
                <a:cs typeface="Times New Roman" pitchFamily="18" charset="0"/>
              </a:rPr>
              <a:t>ملاحظة: </a:t>
            </a:r>
            <a:r>
              <a:rPr lang="ar-DZ" sz="2800" b="1" dirty="0" smtClean="0">
                <a:latin typeface="Times New Roman" pitchFamily="18" charset="0"/>
                <a:cs typeface="Times New Roman" pitchFamily="18" charset="0"/>
              </a:rPr>
              <a:t>للمدير حق الدخول إلى جميع وحدات النظام، كما أنه يتمتع بكافة الصلاحيات دون استثناء.</a:t>
            </a:r>
            <a:endParaRPr lang="fr-FR" sz="2800" b="1"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384995"/>
          </a:xfrm>
          <a:prstGeom prst="rect">
            <a:avLst/>
          </a:prstGeom>
        </p:spPr>
        <p:txBody>
          <a:bodyPr wrap="square">
            <a:spAutoFit/>
          </a:bodyPr>
          <a:lstStyle/>
          <a:p>
            <a:pPr algn="r"/>
            <a:r>
              <a:rPr lang="ar-DZ" sz="3600" b="1" dirty="0" smtClean="0">
                <a:solidFill>
                  <a:srgbClr val="FF0000"/>
                </a:solidFill>
                <a:latin typeface="Times New Roman" pitchFamily="18" charset="0"/>
                <a:cs typeface="Times New Roman" pitchFamily="18" charset="0"/>
              </a:rPr>
              <a:t>6-2 حذف مستخدم:</a:t>
            </a:r>
            <a:endParaRPr lang="fr-FR" sz="3600" b="1" dirty="0" smtClean="0">
              <a:solidFill>
                <a:srgbClr val="FF0000"/>
              </a:solidFill>
              <a:latin typeface="Times New Roman" pitchFamily="18" charset="0"/>
              <a:cs typeface="Times New Roman" pitchFamily="18" charset="0"/>
            </a:endParaRPr>
          </a:p>
          <a:p>
            <a:pPr algn="ctr"/>
            <a:r>
              <a:rPr lang="ar-DZ" sz="2400" dirty="0" smtClean="0">
                <a:latin typeface="Times New Roman" pitchFamily="18" charset="0"/>
                <a:cs typeface="Times New Roman" pitchFamily="18" charset="0"/>
              </a:rPr>
              <a:t>لحذف مستخدم يجب اختياره من خلال القائمة الخاصة بالمستخدمين ثم ننقر على         </a:t>
            </a:r>
          </a:p>
          <a:p>
            <a:pPr algn="ctr"/>
            <a:r>
              <a:rPr lang="ar-DZ" sz="2400" dirty="0" smtClean="0">
                <a:latin typeface="Times New Roman" pitchFamily="18" charset="0"/>
                <a:cs typeface="Times New Roman" pitchFamily="18" charset="0"/>
              </a:rPr>
              <a:t> ولتأكيد الحذف ننقر على</a:t>
            </a:r>
            <a:endParaRPr lang="fr-FR" sz="2400" dirty="0">
              <a:latin typeface="Times New Roman" pitchFamily="18" charset="0"/>
              <a:cs typeface="Times New Roman" pitchFamily="18" charset="0"/>
            </a:endParaRPr>
          </a:p>
        </p:txBody>
      </p:sp>
      <p:pic>
        <p:nvPicPr>
          <p:cNvPr id="18434" name="Picture 2"/>
          <p:cNvPicPr>
            <a:picLocks noChangeAspect="1" noChangeArrowheads="1"/>
          </p:cNvPicPr>
          <p:nvPr/>
        </p:nvPicPr>
        <p:blipFill>
          <a:blip r:embed="rId2" cstate="print"/>
          <a:srcRect/>
          <a:stretch>
            <a:fillRect/>
          </a:stretch>
        </p:blipFill>
        <p:spPr bwMode="auto">
          <a:xfrm>
            <a:off x="6000760" y="1000108"/>
            <a:ext cx="1248937" cy="316187"/>
          </a:xfrm>
          <a:prstGeom prst="rect">
            <a:avLst/>
          </a:prstGeom>
          <a:noFill/>
          <a:ln w="9525">
            <a:noFill/>
            <a:miter lim="800000"/>
            <a:headEnd/>
            <a:tailEnd/>
          </a:ln>
          <a:effectLst/>
        </p:spPr>
      </p:pic>
      <p:pic>
        <p:nvPicPr>
          <p:cNvPr id="18435" name="Picture 3"/>
          <p:cNvPicPr>
            <a:picLocks noChangeAspect="1" noChangeArrowheads="1"/>
          </p:cNvPicPr>
          <p:nvPr/>
        </p:nvPicPr>
        <p:blipFill>
          <a:blip r:embed="rId3" cstate="print"/>
          <a:srcRect/>
          <a:stretch>
            <a:fillRect/>
          </a:stretch>
        </p:blipFill>
        <p:spPr bwMode="auto">
          <a:xfrm>
            <a:off x="1785918" y="1000108"/>
            <a:ext cx="1357322" cy="356019"/>
          </a:xfrm>
          <a:prstGeom prst="rect">
            <a:avLst/>
          </a:prstGeom>
          <a:noFill/>
          <a:ln w="9525">
            <a:noFill/>
            <a:miter lim="800000"/>
            <a:headEnd/>
            <a:tailEnd/>
          </a:ln>
          <a:effectLst/>
        </p:spPr>
      </p:pic>
      <p:pic>
        <p:nvPicPr>
          <p:cNvPr id="18436" name="Picture 4"/>
          <p:cNvPicPr>
            <a:picLocks noChangeAspect="1" noChangeArrowheads="1"/>
          </p:cNvPicPr>
          <p:nvPr/>
        </p:nvPicPr>
        <p:blipFill>
          <a:blip r:embed="rId4" cstate="print"/>
          <a:srcRect/>
          <a:stretch>
            <a:fillRect/>
          </a:stretch>
        </p:blipFill>
        <p:spPr bwMode="auto">
          <a:xfrm>
            <a:off x="285719" y="1500174"/>
            <a:ext cx="8501123" cy="5000660"/>
          </a:xfrm>
          <a:prstGeom prst="rect">
            <a:avLst/>
          </a:prstGeom>
          <a:noFill/>
          <a:ln w="9525">
            <a:noFill/>
            <a:miter lim="800000"/>
            <a:headEnd/>
            <a:tailEnd/>
          </a:ln>
          <a:effectLst/>
        </p:spPr>
      </p:pic>
      <p:sp>
        <p:nvSpPr>
          <p:cNvPr id="6" name="Rectangle 5"/>
          <p:cNvSpPr/>
          <p:nvPr/>
        </p:nvSpPr>
        <p:spPr>
          <a:xfrm>
            <a:off x="3000364" y="6488668"/>
            <a:ext cx="3680816" cy="461665"/>
          </a:xfrm>
          <a:prstGeom prst="rect">
            <a:avLst/>
          </a:prstGeom>
        </p:spPr>
        <p:txBody>
          <a:bodyPr wrap="none">
            <a:spAutoFit/>
          </a:bodyPr>
          <a:lstStyle/>
          <a:p>
            <a:r>
              <a:rPr lang="ar-DZ" sz="2400" b="1" dirty="0" smtClean="0">
                <a:solidFill>
                  <a:srgbClr val="00B0F0"/>
                </a:solidFill>
                <a:latin typeface="Times New Roman" pitchFamily="18" charset="0"/>
                <a:cs typeface="Times New Roman" pitchFamily="18" charset="0"/>
              </a:rPr>
              <a:t>صورة </a:t>
            </a:r>
            <a:r>
              <a:rPr lang="ar-DZ" sz="2400" b="1" dirty="0" smtClean="0">
                <a:latin typeface="Times New Roman" pitchFamily="18" charset="0"/>
                <a:cs typeface="Times New Roman" pitchFamily="18" charset="0"/>
              </a:rPr>
              <a:t> </a:t>
            </a:r>
            <a:r>
              <a:rPr lang="ar-DZ" sz="2400" b="1" i="1" dirty="0" smtClean="0">
                <a:latin typeface="Times New Roman" pitchFamily="18" charset="0"/>
                <a:cs typeface="Times New Roman" pitchFamily="18" charset="0"/>
              </a:rPr>
              <a:t>: نافذة تأكيد حذف مستخدم</a:t>
            </a:r>
            <a:endParaRPr lang="fr-FR" sz="2400" b="1"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446550"/>
          </a:xfrm>
          <a:prstGeom prst="rect">
            <a:avLst/>
          </a:prstGeom>
        </p:spPr>
        <p:txBody>
          <a:bodyPr wrap="square">
            <a:spAutoFit/>
          </a:bodyPr>
          <a:lstStyle/>
          <a:p>
            <a:pPr algn="r"/>
            <a:r>
              <a:rPr lang="ar-DZ" sz="3200" b="1" dirty="0" smtClean="0">
                <a:solidFill>
                  <a:srgbClr val="FF0000"/>
                </a:solidFill>
                <a:latin typeface="Times New Roman" pitchFamily="18" charset="0"/>
                <a:cs typeface="Times New Roman" pitchFamily="18" charset="0"/>
              </a:rPr>
              <a:t>6-3 الفهرس المشترك :</a:t>
            </a:r>
            <a:endParaRPr lang="fr-FR" sz="3200" b="1" dirty="0" smtClean="0">
              <a:solidFill>
                <a:srgbClr val="FF0000"/>
              </a:solidFill>
              <a:latin typeface="Times New Roman" pitchFamily="18" charset="0"/>
              <a:cs typeface="Times New Roman" pitchFamily="18" charset="0"/>
            </a:endParaRPr>
          </a:p>
          <a:p>
            <a:pPr algn="r"/>
            <a:r>
              <a:rPr lang="ar-DZ" sz="3200" b="1" dirty="0" smtClean="0">
                <a:solidFill>
                  <a:srgbClr val="FF0000"/>
                </a:solidFill>
                <a:latin typeface="Times New Roman" pitchFamily="18" charset="0"/>
                <a:cs typeface="Times New Roman" pitchFamily="18" charset="0"/>
              </a:rPr>
              <a:t>6-3-1 المكتبة:  </a:t>
            </a:r>
            <a:r>
              <a:rPr lang="ar-DZ" sz="2400" dirty="0" smtClean="0">
                <a:latin typeface="Times New Roman" pitchFamily="18" charset="0"/>
                <a:cs typeface="Times New Roman" pitchFamily="18" charset="0"/>
              </a:rPr>
              <a:t>بالنقر على هذا القسم تظهر النافذة الموالية:                                                                             </a:t>
            </a:r>
            <a:endParaRPr lang="fr-FR" sz="2400" dirty="0">
              <a:latin typeface="Times New Roman" pitchFamily="18" charset="0"/>
              <a:cs typeface="Times New Roman" pitchFamily="18" charset="0"/>
            </a:endParaRPr>
          </a:p>
        </p:txBody>
      </p:sp>
      <p:pic>
        <p:nvPicPr>
          <p:cNvPr id="19458" name="Picture 2"/>
          <p:cNvPicPr>
            <a:picLocks noChangeAspect="1" noChangeArrowheads="1"/>
          </p:cNvPicPr>
          <p:nvPr/>
        </p:nvPicPr>
        <p:blipFill>
          <a:blip r:embed="rId2" cstate="print"/>
          <a:srcRect/>
          <a:stretch>
            <a:fillRect/>
          </a:stretch>
        </p:blipFill>
        <p:spPr bwMode="auto">
          <a:xfrm>
            <a:off x="357158" y="1000108"/>
            <a:ext cx="8429684" cy="4248160"/>
          </a:xfrm>
          <a:prstGeom prst="rect">
            <a:avLst/>
          </a:prstGeom>
          <a:noFill/>
          <a:ln w="9525">
            <a:noFill/>
            <a:miter lim="800000"/>
            <a:headEnd/>
            <a:tailEnd/>
          </a:ln>
          <a:effectLst/>
        </p:spPr>
      </p:pic>
      <p:sp>
        <p:nvSpPr>
          <p:cNvPr id="4" name="Rectangle 3"/>
          <p:cNvSpPr/>
          <p:nvPr/>
        </p:nvSpPr>
        <p:spPr>
          <a:xfrm>
            <a:off x="1285852" y="5357826"/>
            <a:ext cx="6643734" cy="400110"/>
          </a:xfrm>
          <a:prstGeom prst="rect">
            <a:avLst/>
          </a:prstGeom>
        </p:spPr>
        <p:txBody>
          <a:bodyPr wrap="square">
            <a:spAutoFit/>
          </a:bodyPr>
          <a:lstStyle/>
          <a:p>
            <a:pPr algn="ctr"/>
            <a:r>
              <a:rPr lang="ar-DZ" sz="2000" b="1" dirty="0" smtClean="0">
                <a:solidFill>
                  <a:srgbClr val="00B0F0"/>
                </a:solidFill>
                <a:latin typeface="Times New Roman" pitchFamily="18" charset="0"/>
                <a:cs typeface="Times New Roman" pitchFamily="18" charset="0"/>
              </a:rPr>
              <a:t>صورة </a:t>
            </a:r>
            <a:r>
              <a:rPr lang="ar-DZ" sz="2000" b="1" dirty="0" smtClean="0">
                <a:latin typeface="Times New Roman" pitchFamily="18" charset="0"/>
                <a:cs typeface="Times New Roman" pitchFamily="18" charset="0"/>
              </a:rPr>
              <a:t> </a:t>
            </a:r>
            <a:r>
              <a:rPr lang="ar-DZ" sz="2000" b="1" i="1" dirty="0" smtClean="0">
                <a:latin typeface="Times New Roman" pitchFamily="18" charset="0"/>
                <a:cs typeface="Times New Roman" pitchFamily="18" charset="0"/>
              </a:rPr>
              <a:t>: المكتبات المشاركة في فهرس المشترك و الإعارة بين المكتبات</a:t>
            </a:r>
            <a:endParaRPr lang="fr-FR" sz="2000" b="1" dirty="0">
              <a:latin typeface="Times New Roman" pitchFamily="18" charset="0"/>
              <a:cs typeface="Times New Roman" pitchFamily="18" charset="0"/>
            </a:endParaRPr>
          </a:p>
        </p:txBody>
      </p:sp>
      <p:pic>
        <p:nvPicPr>
          <p:cNvPr id="19459" name="Picture 3"/>
          <p:cNvPicPr>
            <a:picLocks noChangeAspect="1" noChangeArrowheads="1"/>
          </p:cNvPicPr>
          <p:nvPr/>
        </p:nvPicPr>
        <p:blipFill>
          <a:blip r:embed="rId3" cstate="print"/>
          <a:srcRect/>
          <a:stretch>
            <a:fillRect/>
          </a:stretch>
        </p:blipFill>
        <p:spPr bwMode="auto">
          <a:xfrm>
            <a:off x="4929190" y="5857892"/>
            <a:ext cx="1357322" cy="339331"/>
          </a:xfrm>
          <a:prstGeom prst="rect">
            <a:avLst/>
          </a:prstGeom>
          <a:noFill/>
          <a:ln w="9525">
            <a:noFill/>
            <a:miter lim="800000"/>
            <a:headEnd/>
            <a:tailEnd/>
          </a:ln>
          <a:effectLst/>
        </p:spPr>
      </p:pic>
      <p:pic>
        <p:nvPicPr>
          <p:cNvPr id="19461" name="Picture 5"/>
          <p:cNvPicPr>
            <a:picLocks noChangeAspect="1" noChangeArrowheads="1"/>
          </p:cNvPicPr>
          <p:nvPr/>
        </p:nvPicPr>
        <p:blipFill>
          <a:blip r:embed="rId3" cstate="print"/>
          <a:srcRect/>
          <a:stretch>
            <a:fillRect/>
          </a:stretch>
        </p:blipFill>
        <p:spPr bwMode="auto">
          <a:xfrm>
            <a:off x="4195766" y="6215082"/>
            <a:ext cx="1162052" cy="290513"/>
          </a:xfrm>
          <a:prstGeom prst="rect">
            <a:avLst/>
          </a:prstGeom>
          <a:noFill/>
          <a:ln w="9525">
            <a:noFill/>
            <a:miter lim="800000"/>
            <a:headEnd/>
            <a:tailEnd/>
          </a:ln>
          <a:effectLst/>
        </p:spPr>
      </p:pic>
      <p:sp>
        <p:nvSpPr>
          <p:cNvPr id="9" name="Rectangle 8"/>
          <p:cNvSpPr/>
          <p:nvPr/>
        </p:nvSpPr>
        <p:spPr>
          <a:xfrm>
            <a:off x="0" y="5842337"/>
            <a:ext cx="9144000" cy="1015663"/>
          </a:xfrm>
          <a:prstGeom prst="rect">
            <a:avLst/>
          </a:prstGeom>
        </p:spPr>
        <p:txBody>
          <a:bodyPr wrap="square">
            <a:spAutoFit/>
          </a:bodyPr>
          <a:lstStyle/>
          <a:p>
            <a:pPr algn="ctr"/>
            <a:r>
              <a:rPr lang="ar-DZ" sz="2000" b="1" dirty="0" smtClean="0">
                <a:latin typeface="Times New Roman" pitchFamily="18" charset="0"/>
                <a:cs typeface="Times New Roman" pitchFamily="18" charset="0"/>
              </a:rPr>
              <a:t>لإضافة مكتبة ننقر على زر                             الموجود في المنطقة العلوية من النافذة السابقة بعدها يتم</a:t>
            </a:r>
            <a:endParaRPr lang="ar-DZ" sz="2400" b="1" dirty="0" smtClean="0">
              <a:latin typeface="Times New Roman" pitchFamily="18" charset="0"/>
              <a:cs typeface="Times New Roman" pitchFamily="18" charset="0"/>
            </a:endParaRPr>
          </a:p>
          <a:p>
            <a:pPr algn="ctr"/>
            <a:r>
              <a:rPr lang="ar-DZ" sz="2000" b="1" dirty="0" smtClean="0">
                <a:latin typeface="Times New Roman" pitchFamily="18" charset="0"/>
                <a:cs typeface="Times New Roman" pitchFamily="18" charset="0"/>
              </a:rPr>
              <a:t>إدخال المعلومات الخاصة بها. ننقر على الزر                   الموجود في المنطقة السفلية وذلك لإدخال البيانات</a:t>
            </a:r>
          </a:p>
          <a:p>
            <a:pPr algn="ctr"/>
            <a:r>
              <a:rPr lang="ar-DZ" sz="2000" b="1" dirty="0" smtClean="0">
                <a:latin typeface="Times New Roman" pitchFamily="18" charset="0"/>
                <a:cs typeface="Times New Roman" pitchFamily="18" charset="0"/>
              </a:rPr>
              <a:t> الخاصة بمسؤول المكتبة المختارة</a:t>
            </a:r>
            <a:endParaRPr lang="fr-FR" sz="2000" b="1"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138773"/>
          </a:xfrm>
          <a:prstGeom prst="rect">
            <a:avLst/>
          </a:prstGeom>
        </p:spPr>
        <p:txBody>
          <a:bodyPr wrap="square">
            <a:spAutoFit/>
          </a:bodyPr>
          <a:lstStyle/>
          <a:p>
            <a:pPr algn="r"/>
            <a:r>
              <a:rPr lang="ar-DZ" sz="2800" b="1" dirty="0" smtClean="0">
                <a:solidFill>
                  <a:srgbClr val="FF0000"/>
                </a:solidFill>
                <a:latin typeface="Times New Roman" pitchFamily="18" charset="0"/>
                <a:cs typeface="Times New Roman" pitchFamily="18" charset="0"/>
              </a:rPr>
              <a:t>6-3-2 تكوين الفهرس المشترك .</a:t>
            </a:r>
            <a:endParaRPr lang="fr-FR" sz="2800" b="1" dirty="0" smtClean="0">
              <a:solidFill>
                <a:srgbClr val="FF0000"/>
              </a:solidFill>
              <a:latin typeface="Times New Roman" pitchFamily="18" charset="0"/>
              <a:cs typeface="Times New Roman" pitchFamily="18" charset="0"/>
            </a:endParaRPr>
          </a:p>
          <a:p>
            <a:pPr algn="ctr"/>
            <a:r>
              <a:rPr lang="ar-DZ" sz="2000" b="1" dirty="0" smtClean="0">
                <a:latin typeface="Times New Roman" pitchFamily="18" charset="0"/>
                <a:cs typeface="Times New Roman" pitchFamily="18" charset="0"/>
              </a:rPr>
              <a:t>لتكوين فهرس مشترك علينا إدماج كل أرصدة المكتبات المشاركة في الفهرس، و بالنقر على قسم تكوين</a:t>
            </a:r>
          </a:p>
          <a:p>
            <a:pPr algn="ctr"/>
            <a:r>
              <a:rPr lang="ar-DZ" sz="2000" b="1" dirty="0" smtClean="0">
                <a:latin typeface="Times New Roman" pitchFamily="18" charset="0"/>
                <a:cs typeface="Times New Roman" pitchFamily="18" charset="0"/>
              </a:rPr>
              <a:t>الفهرس المشترك تظهر النافذة التالية:</a:t>
            </a:r>
          </a:p>
        </p:txBody>
      </p:sp>
      <p:pic>
        <p:nvPicPr>
          <p:cNvPr id="20482" name="Picture 2"/>
          <p:cNvPicPr>
            <a:picLocks noChangeAspect="1" noChangeArrowheads="1"/>
          </p:cNvPicPr>
          <p:nvPr/>
        </p:nvPicPr>
        <p:blipFill>
          <a:blip r:embed="rId2" cstate="print"/>
          <a:srcRect/>
          <a:stretch>
            <a:fillRect/>
          </a:stretch>
        </p:blipFill>
        <p:spPr bwMode="auto">
          <a:xfrm>
            <a:off x="285720" y="1071546"/>
            <a:ext cx="8501122" cy="4767278"/>
          </a:xfrm>
          <a:prstGeom prst="rect">
            <a:avLst/>
          </a:prstGeom>
          <a:noFill/>
          <a:ln w="9525">
            <a:noFill/>
            <a:miter lim="800000"/>
            <a:headEnd/>
            <a:tailEnd/>
          </a:ln>
          <a:effectLst/>
        </p:spPr>
      </p:pic>
      <p:sp>
        <p:nvSpPr>
          <p:cNvPr id="4" name="Rectangle 3"/>
          <p:cNvSpPr/>
          <p:nvPr/>
        </p:nvSpPr>
        <p:spPr>
          <a:xfrm>
            <a:off x="1857356" y="5857892"/>
            <a:ext cx="6072230" cy="400110"/>
          </a:xfrm>
          <a:prstGeom prst="rect">
            <a:avLst/>
          </a:prstGeom>
        </p:spPr>
        <p:txBody>
          <a:bodyPr wrap="square">
            <a:spAutoFit/>
          </a:bodyPr>
          <a:lstStyle/>
          <a:p>
            <a:r>
              <a:rPr lang="ar-DZ" sz="2000" b="1" dirty="0" smtClean="0">
                <a:solidFill>
                  <a:srgbClr val="00B0F0"/>
                </a:solidFill>
                <a:latin typeface="Times New Roman" pitchFamily="18" charset="0"/>
                <a:cs typeface="Times New Roman" pitchFamily="18" charset="0"/>
              </a:rPr>
              <a:t>صورة  </a:t>
            </a:r>
            <a:r>
              <a:rPr lang="ar-DZ" sz="2000" b="1" i="1" dirty="0" smtClean="0">
                <a:latin typeface="Times New Roman" pitchFamily="18" charset="0"/>
                <a:cs typeface="Times New Roman" pitchFamily="18" charset="0"/>
              </a:rPr>
              <a:t>: تحصيل أرصدة المكتبات المشاركة في الفهرس المشترك</a:t>
            </a:r>
            <a:endParaRPr lang="fr-FR" sz="2000" b="1" dirty="0">
              <a:latin typeface="Times New Roman" pitchFamily="18" charset="0"/>
              <a:cs typeface="Times New Roman" pitchFamily="18" charset="0"/>
            </a:endParaRPr>
          </a:p>
        </p:txBody>
      </p:sp>
      <p:sp>
        <p:nvSpPr>
          <p:cNvPr id="5" name="Rectangle 4"/>
          <p:cNvSpPr/>
          <p:nvPr/>
        </p:nvSpPr>
        <p:spPr>
          <a:xfrm>
            <a:off x="0" y="6211669"/>
            <a:ext cx="9144000" cy="984885"/>
          </a:xfrm>
          <a:prstGeom prst="rect">
            <a:avLst/>
          </a:prstGeom>
        </p:spPr>
        <p:txBody>
          <a:bodyPr wrap="square">
            <a:spAutoFit/>
          </a:bodyPr>
          <a:lstStyle/>
          <a:p>
            <a:pPr algn="ctr"/>
            <a:r>
              <a:rPr lang="ar-DZ" sz="2000" b="1" dirty="0" smtClean="0">
                <a:latin typeface="Times New Roman" pitchFamily="18" charset="0"/>
                <a:cs typeface="Times New Roman" pitchFamily="18" charset="0"/>
              </a:rPr>
              <a:t>نقوم بتحديد اسم المكتبة بالضافة إلى طريق الملف المراد تحصيله و ننقر على                , و نؤكد عملية</a:t>
            </a:r>
          </a:p>
          <a:p>
            <a:pPr algn="ctr"/>
            <a:r>
              <a:rPr lang="ar-DZ" sz="2000" b="1" dirty="0" smtClean="0">
                <a:latin typeface="Times New Roman" pitchFamily="18" charset="0"/>
                <a:cs typeface="Times New Roman" pitchFamily="18" charset="0"/>
              </a:rPr>
              <a:t>التحصيل بالنقر على </a:t>
            </a:r>
            <a:r>
              <a:rPr lang="ar-DZ" b="1" dirty="0" smtClean="0">
                <a:latin typeface="Times New Roman" pitchFamily="18" charset="0"/>
                <a:cs typeface="Times New Roman" pitchFamily="18" charset="0"/>
              </a:rPr>
              <a:t>.                                </a:t>
            </a:r>
          </a:p>
          <a:p>
            <a:endParaRPr lang="fr-FR" b="1" dirty="0">
              <a:latin typeface="Times New Roman" pitchFamily="18" charset="0"/>
              <a:cs typeface="Times New Roman" pitchFamily="18" charset="0"/>
            </a:endParaRPr>
          </a:p>
        </p:txBody>
      </p:sp>
      <p:pic>
        <p:nvPicPr>
          <p:cNvPr id="20483" name="Picture 3"/>
          <p:cNvPicPr>
            <a:picLocks noChangeAspect="1" noChangeArrowheads="1"/>
          </p:cNvPicPr>
          <p:nvPr/>
        </p:nvPicPr>
        <p:blipFill>
          <a:blip r:embed="rId3" cstate="print"/>
          <a:srcRect/>
          <a:stretch>
            <a:fillRect/>
          </a:stretch>
        </p:blipFill>
        <p:spPr bwMode="auto">
          <a:xfrm>
            <a:off x="1500166" y="6286520"/>
            <a:ext cx="965837" cy="309563"/>
          </a:xfrm>
          <a:prstGeom prst="rect">
            <a:avLst/>
          </a:prstGeom>
          <a:noFill/>
          <a:ln w="9525">
            <a:noFill/>
            <a:miter lim="800000"/>
            <a:headEnd/>
            <a:tailEnd/>
          </a:ln>
          <a:effectLst/>
        </p:spPr>
      </p:pic>
      <p:pic>
        <p:nvPicPr>
          <p:cNvPr id="20484" name="Picture 4"/>
          <p:cNvPicPr>
            <a:picLocks noChangeAspect="1" noChangeArrowheads="1"/>
          </p:cNvPicPr>
          <p:nvPr/>
        </p:nvPicPr>
        <p:blipFill>
          <a:blip r:embed="rId4" cstate="print"/>
          <a:srcRect/>
          <a:stretch>
            <a:fillRect/>
          </a:stretch>
        </p:blipFill>
        <p:spPr bwMode="auto">
          <a:xfrm>
            <a:off x="3643306" y="6572272"/>
            <a:ext cx="928616" cy="285728"/>
          </a:xfrm>
          <a:prstGeom prst="rect">
            <a:avLst/>
          </a:prstGeom>
          <a:noFill/>
          <a:ln w="9525">
            <a:noFill/>
            <a:miter lim="800000"/>
            <a:headEnd/>
            <a:tailEnd/>
          </a:ln>
          <a:effectLst/>
        </p:spPr>
      </p:pic>
    </p:spTree>
  </p:cSld>
  <p:clrMapOvr>
    <a:masterClrMapping/>
  </p:clrMapOvr>
  <p:transition>
    <p:newsflash/>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à coins arrondis 2"/>
          <p:cNvSpPr/>
          <p:nvPr/>
        </p:nvSpPr>
        <p:spPr>
          <a:xfrm>
            <a:off x="571472" y="2143116"/>
            <a:ext cx="8215370" cy="235745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DZ" sz="6600" dirty="0" smtClean="0">
                <a:solidFill>
                  <a:srgbClr val="FF0000"/>
                </a:solidFill>
                <a:latin typeface="Times New Roman" pitchFamily="18" charset="0"/>
                <a:cs typeface="Times New Roman" pitchFamily="18" charset="0"/>
              </a:rPr>
              <a:t>المبحث السابع </a:t>
            </a:r>
            <a:r>
              <a:rPr lang="ar-DZ" sz="6000" dirty="0" smtClean="0">
                <a:latin typeface="Times New Roman" pitchFamily="18" charset="0"/>
                <a:cs typeface="Times New Roman" pitchFamily="18" charset="0"/>
              </a:rPr>
              <a:t>:                                  وحدة البحث</a:t>
            </a:r>
            <a:endParaRPr lang="fr-FR" sz="5400"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446550"/>
          </a:xfrm>
          <a:prstGeom prst="rect">
            <a:avLst/>
          </a:prstGeom>
        </p:spPr>
        <p:txBody>
          <a:bodyPr wrap="square">
            <a:spAutoFit/>
          </a:bodyPr>
          <a:lstStyle/>
          <a:p>
            <a:pPr algn="r"/>
            <a:r>
              <a:rPr lang="ar-DZ" sz="3600" b="1" dirty="0" smtClean="0">
                <a:solidFill>
                  <a:srgbClr val="FF0000"/>
                </a:solidFill>
                <a:latin typeface="Times New Roman" pitchFamily="18" charset="0"/>
                <a:cs typeface="Times New Roman" pitchFamily="18" charset="0"/>
              </a:rPr>
              <a:t>7- وحدة البحث:</a:t>
            </a:r>
          </a:p>
          <a:p>
            <a:pPr algn="ctr"/>
            <a:r>
              <a:rPr lang="ar-DZ" sz="2400" dirty="0" smtClean="0">
                <a:latin typeface="Times New Roman" pitchFamily="18" charset="0"/>
                <a:cs typeface="Times New Roman" pitchFamily="18" charset="0"/>
              </a:rPr>
              <a:t>.تسمح هذه الوحدة للقراء بإجراء عملية البحث في فهرس المكتبة</a:t>
            </a:r>
          </a:p>
          <a:p>
            <a:pPr algn="r"/>
            <a:r>
              <a:rPr lang="ar-DZ" sz="2800" b="1" dirty="0" smtClean="0">
                <a:solidFill>
                  <a:srgbClr val="FF0000"/>
                </a:solidFill>
                <a:latin typeface="Times New Roman" pitchFamily="18" charset="0"/>
                <a:cs typeface="Times New Roman" pitchFamily="18" charset="0"/>
              </a:rPr>
              <a:t>7-1 واجهة البحث:</a:t>
            </a:r>
            <a:endParaRPr lang="fr-FR" sz="2800" dirty="0">
              <a:solidFill>
                <a:srgbClr val="FF0000"/>
              </a:solidFill>
              <a:latin typeface="Times New Roman" pitchFamily="18" charset="0"/>
              <a:cs typeface="Times New Roman" pitchFamily="18" charset="0"/>
            </a:endParaRPr>
          </a:p>
        </p:txBody>
      </p:sp>
      <p:pic>
        <p:nvPicPr>
          <p:cNvPr id="21506" name="Picture 2"/>
          <p:cNvPicPr>
            <a:picLocks noChangeAspect="1" noChangeArrowheads="1"/>
          </p:cNvPicPr>
          <p:nvPr/>
        </p:nvPicPr>
        <p:blipFill>
          <a:blip r:embed="rId2" cstate="print"/>
          <a:srcRect/>
          <a:stretch>
            <a:fillRect/>
          </a:stretch>
        </p:blipFill>
        <p:spPr bwMode="auto">
          <a:xfrm>
            <a:off x="285720" y="1357298"/>
            <a:ext cx="8501122" cy="5072097"/>
          </a:xfrm>
          <a:prstGeom prst="rect">
            <a:avLst/>
          </a:prstGeom>
          <a:noFill/>
          <a:ln w="9525">
            <a:noFill/>
            <a:miter lim="800000"/>
            <a:headEnd/>
            <a:tailEnd/>
          </a:ln>
          <a:effectLst/>
        </p:spPr>
      </p:pic>
      <p:sp>
        <p:nvSpPr>
          <p:cNvPr id="4" name="Rectangle 3"/>
          <p:cNvSpPr/>
          <p:nvPr/>
        </p:nvSpPr>
        <p:spPr>
          <a:xfrm>
            <a:off x="3143240" y="6429396"/>
            <a:ext cx="3581430" cy="461665"/>
          </a:xfrm>
          <a:prstGeom prst="rect">
            <a:avLst/>
          </a:prstGeom>
        </p:spPr>
        <p:txBody>
          <a:bodyPr wrap="none">
            <a:spAutoFit/>
          </a:bodyPr>
          <a:lstStyle/>
          <a:p>
            <a:r>
              <a:rPr lang="ar-DZ" sz="2400" b="1" dirty="0" smtClean="0">
                <a:latin typeface="Times New Roman" pitchFamily="18" charset="0"/>
                <a:cs typeface="Times New Roman" pitchFamily="18" charset="0"/>
              </a:rPr>
              <a:t>صورة  </a:t>
            </a:r>
            <a:r>
              <a:rPr lang="ar-DZ" sz="2400" b="1" i="1" dirty="0" smtClean="0">
                <a:latin typeface="Times New Roman" pitchFamily="18" charset="0"/>
                <a:cs typeface="Times New Roman" pitchFamily="18" charset="0"/>
              </a:rPr>
              <a:t>: الصفحة الرئيسية للبحث</a:t>
            </a:r>
            <a:endParaRPr lang="fr-FR" sz="2400" b="1"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954107"/>
          </a:xfrm>
          <a:prstGeom prst="rect">
            <a:avLst/>
          </a:prstGeom>
        </p:spPr>
        <p:txBody>
          <a:bodyPr wrap="square">
            <a:spAutoFit/>
          </a:bodyPr>
          <a:lstStyle/>
          <a:p>
            <a:pPr algn="r"/>
            <a:r>
              <a:rPr lang="ar-DZ" sz="3200" b="1" dirty="0" smtClean="0">
                <a:solidFill>
                  <a:srgbClr val="FF0000"/>
                </a:solidFill>
                <a:latin typeface="Times New Roman" pitchFamily="18" charset="0"/>
                <a:cs typeface="Times New Roman" pitchFamily="18" charset="0"/>
              </a:rPr>
              <a:t>7-2 نتيجة البحث</a:t>
            </a:r>
            <a:endParaRPr lang="ar-DZ" b="1" dirty="0" smtClean="0">
              <a:solidFill>
                <a:srgbClr val="FF0000"/>
              </a:solidFill>
              <a:latin typeface="Times New Roman" pitchFamily="18" charset="0"/>
              <a:cs typeface="Times New Roman" pitchFamily="18" charset="0"/>
            </a:endParaRPr>
          </a:p>
          <a:p>
            <a:pPr algn="ctr"/>
            <a:r>
              <a:rPr lang="ar-DZ" sz="2400" dirty="0" smtClean="0">
                <a:latin typeface="Times New Roman" pitchFamily="18" charset="0"/>
                <a:cs typeface="Times New Roman" pitchFamily="18" charset="0"/>
              </a:rPr>
              <a:t>بعد ما تتم عملية البحث تظهر النتيجة على شكل قائمة مرتبة ترتيبا هجائيا</a:t>
            </a:r>
            <a:endParaRPr lang="fr-FR" sz="2400" dirty="0">
              <a:latin typeface="Times New Roman" pitchFamily="18" charset="0"/>
              <a:cs typeface="Times New Roman" pitchFamily="18" charset="0"/>
            </a:endParaRPr>
          </a:p>
        </p:txBody>
      </p:sp>
      <p:pic>
        <p:nvPicPr>
          <p:cNvPr id="22530" name="Picture 2"/>
          <p:cNvPicPr>
            <a:picLocks noChangeAspect="1" noChangeArrowheads="1"/>
          </p:cNvPicPr>
          <p:nvPr/>
        </p:nvPicPr>
        <p:blipFill>
          <a:blip r:embed="rId2" cstate="print"/>
          <a:srcRect/>
          <a:stretch>
            <a:fillRect/>
          </a:stretch>
        </p:blipFill>
        <p:spPr bwMode="auto">
          <a:xfrm>
            <a:off x="214281" y="1171575"/>
            <a:ext cx="8501123" cy="4514850"/>
          </a:xfrm>
          <a:prstGeom prst="rect">
            <a:avLst/>
          </a:prstGeom>
          <a:noFill/>
          <a:ln w="9525">
            <a:noFill/>
            <a:miter lim="800000"/>
            <a:headEnd/>
            <a:tailEnd/>
          </a:ln>
          <a:effectLst/>
        </p:spPr>
      </p:pic>
      <p:sp>
        <p:nvSpPr>
          <p:cNvPr id="4" name="Rectangle 3"/>
          <p:cNvSpPr/>
          <p:nvPr/>
        </p:nvSpPr>
        <p:spPr>
          <a:xfrm>
            <a:off x="3214678" y="5786454"/>
            <a:ext cx="2593980" cy="400110"/>
          </a:xfrm>
          <a:prstGeom prst="rect">
            <a:avLst/>
          </a:prstGeom>
        </p:spPr>
        <p:txBody>
          <a:bodyPr wrap="none">
            <a:spAutoFit/>
          </a:bodyPr>
          <a:lstStyle/>
          <a:p>
            <a:r>
              <a:rPr lang="ar-DZ" sz="2000" b="1" dirty="0" smtClean="0">
                <a:solidFill>
                  <a:srgbClr val="00B0F0"/>
                </a:solidFill>
                <a:latin typeface="Times New Roman" pitchFamily="18" charset="0"/>
                <a:cs typeface="Times New Roman" pitchFamily="18" charset="0"/>
              </a:rPr>
              <a:t>صورة </a:t>
            </a:r>
            <a:r>
              <a:rPr lang="ar-DZ" sz="2000" b="1" dirty="0" smtClean="0">
                <a:latin typeface="Times New Roman" pitchFamily="18" charset="0"/>
                <a:cs typeface="Times New Roman" pitchFamily="18" charset="0"/>
              </a:rPr>
              <a:t> </a:t>
            </a:r>
            <a:r>
              <a:rPr lang="ar-DZ" sz="2000" b="1" i="1" dirty="0" smtClean="0">
                <a:latin typeface="Times New Roman" pitchFamily="18" charset="0"/>
                <a:cs typeface="Times New Roman" pitchFamily="18" charset="0"/>
              </a:rPr>
              <a:t>: إظهار نتيجة البحث</a:t>
            </a:r>
            <a:endParaRPr lang="fr-FR" sz="2000" b="1" dirty="0">
              <a:latin typeface="Times New Roman" pitchFamily="18" charset="0"/>
              <a:cs typeface="Times New Roman" pitchFamily="18" charset="0"/>
            </a:endParaRPr>
          </a:p>
        </p:txBody>
      </p:sp>
      <p:sp>
        <p:nvSpPr>
          <p:cNvPr id="5" name="Rectangle 4"/>
          <p:cNvSpPr/>
          <p:nvPr/>
        </p:nvSpPr>
        <p:spPr>
          <a:xfrm>
            <a:off x="0" y="6150114"/>
            <a:ext cx="9144000" cy="707886"/>
          </a:xfrm>
          <a:prstGeom prst="rect">
            <a:avLst/>
          </a:prstGeom>
        </p:spPr>
        <p:txBody>
          <a:bodyPr wrap="square">
            <a:spAutoFit/>
          </a:bodyPr>
          <a:lstStyle/>
          <a:p>
            <a:pPr algn="ctr"/>
            <a:r>
              <a:rPr lang="ar-DZ" sz="2000" b="1" dirty="0" smtClean="0">
                <a:latin typeface="Times New Roman" pitchFamily="18" charset="0"/>
                <a:cs typeface="Times New Roman" pitchFamily="18" charset="0"/>
              </a:rPr>
              <a:t>عند النقر على أي عنوان يتم عرض البطاقة الببليوغرافية الخاصة به، ويكون العرض وفق ثلث معايير</a:t>
            </a:r>
          </a:p>
          <a:p>
            <a:pPr algn="ctr"/>
            <a:r>
              <a:rPr lang="fr-FR" sz="2000" b="1" dirty="0" smtClean="0">
                <a:latin typeface="Times New Roman" pitchFamily="18" charset="0"/>
                <a:cs typeface="Times New Roman" pitchFamily="18" charset="0"/>
              </a:rPr>
              <a:t>UNIMARC</a:t>
            </a:r>
            <a:r>
              <a:rPr lang="ar-DZ" sz="2000" b="1" dirty="0" smtClean="0">
                <a:latin typeface="Times New Roman" pitchFamily="18" charset="0"/>
                <a:cs typeface="Times New Roman" pitchFamily="18" charset="0"/>
              </a:rPr>
              <a:t> /</a:t>
            </a:r>
            <a:r>
              <a:rPr lang="fr-FR" sz="2000" b="1" dirty="0" smtClean="0">
                <a:latin typeface="Times New Roman" pitchFamily="18" charset="0"/>
                <a:cs typeface="Times New Roman" pitchFamily="18" charset="0"/>
              </a:rPr>
              <a:t> </a:t>
            </a:r>
            <a:r>
              <a:rPr lang="ar-DZ" sz="2000" b="1" dirty="0" smtClean="0">
                <a:latin typeface="Times New Roman" pitchFamily="18" charset="0"/>
                <a:cs typeface="Times New Roman" pitchFamily="18" charset="0"/>
              </a:rPr>
              <a:t>عام، / تدوب</a:t>
            </a:r>
            <a:endParaRPr lang="fr-FR" sz="2000" b="1"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71868" y="0"/>
            <a:ext cx="5572132" cy="646331"/>
          </a:xfrm>
          <a:prstGeom prst="rect">
            <a:avLst/>
          </a:prstGeom>
        </p:spPr>
        <p:txBody>
          <a:bodyPr wrap="square">
            <a:spAutoFit/>
          </a:bodyPr>
          <a:lstStyle/>
          <a:p>
            <a:pPr algn="r"/>
            <a:r>
              <a:rPr lang="ar-DZ" sz="3600" b="1" dirty="0" smtClean="0">
                <a:solidFill>
                  <a:srgbClr val="FF0000"/>
                </a:solidFill>
                <a:latin typeface="Times New Roman" pitchFamily="18" charset="0"/>
                <a:cs typeface="Times New Roman" pitchFamily="18" charset="0"/>
              </a:rPr>
              <a:t>7-2-1 عرض عام</a:t>
            </a:r>
            <a:endParaRPr lang="fr-FR" sz="3600" dirty="0">
              <a:solidFill>
                <a:srgbClr val="FF0000"/>
              </a:solidFill>
              <a:latin typeface="Times New Roman" pitchFamily="18" charset="0"/>
              <a:cs typeface="Times New Roman" pitchFamily="18" charset="0"/>
            </a:endParaRPr>
          </a:p>
        </p:txBody>
      </p:sp>
      <p:pic>
        <p:nvPicPr>
          <p:cNvPr id="23554" name="Picture 2"/>
          <p:cNvPicPr>
            <a:picLocks noChangeAspect="1" noChangeArrowheads="1"/>
          </p:cNvPicPr>
          <p:nvPr/>
        </p:nvPicPr>
        <p:blipFill>
          <a:blip r:embed="rId2" cstate="print"/>
          <a:srcRect/>
          <a:stretch>
            <a:fillRect/>
          </a:stretch>
        </p:blipFill>
        <p:spPr bwMode="auto">
          <a:xfrm>
            <a:off x="285719" y="642917"/>
            <a:ext cx="8501123" cy="6215083"/>
          </a:xfrm>
          <a:prstGeom prst="rect">
            <a:avLst/>
          </a:prstGeom>
          <a:noFill/>
          <a:ln w="9525">
            <a:noFill/>
            <a:miter lim="800000"/>
            <a:headEnd/>
            <a:tailEnd/>
          </a:ln>
          <a:effectLst/>
        </p:spPr>
      </p:pic>
      <p:sp>
        <p:nvSpPr>
          <p:cNvPr id="4" name="Rectangle 3"/>
          <p:cNvSpPr/>
          <p:nvPr/>
        </p:nvSpPr>
        <p:spPr>
          <a:xfrm>
            <a:off x="3500430" y="6488668"/>
            <a:ext cx="3098925" cy="461665"/>
          </a:xfrm>
          <a:prstGeom prst="rect">
            <a:avLst/>
          </a:prstGeom>
        </p:spPr>
        <p:txBody>
          <a:bodyPr wrap="none">
            <a:spAutoFit/>
          </a:bodyPr>
          <a:lstStyle/>
          <a:p>
            <a:r>
              <a:rPr lang="ar-DZ" sz="2400" b="1" dirty="0" smtClean="0">
                <a:solidFill>
                  <a:srgbClr val="00B0F0"/>
                </a:solidFill>
                <a:latin typeface="Times New Roman" pitchFamily="18" charset="0"/>
                <a:cs typeface="Times New Roman" pitchFamily="18" charset="0"/>
              </a:rPr>
              <a:t>صورة</a:t>
            </a:r>
            <a:r>
              <a:rPr lang="ar-DZ" sz="2400" b="1" dirty="0" smtClean="0">
                <a:latin typeface="Times New Roman" pitchFamily="18" charset="0"/>
                <a:cs typeface="Times New Roman" pitchFamily="18" charset="0"/>
              </a:rPr>
              <a:t>  </a:t>
            </a:r>
            <a:r>
              <a:rPr lang="ar-DZ" sz="2400" b="1" i="1" dirty="0" smtClean="0">
                <a:latin typeface="Times New Roman" pitchFamily="18" charset="0"/>
                <a:cs typeface="Times New Roman" pitchFamily="18" charset="0"/>
              </a:rPr>
              <a:t>: عرض بطاقة (عام)</a:t>
            </a:r>
            <a:endParaRPr lang="fr-FR" sz="2400" b="1" dirty="0">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14744" y="0"/>
            <a:ext cx="5429256" cy="707886"/>
          </a:xfrm>
          <a:prstGeom prst="rect">
            <a:avLst/>
          </a:prstGeom>
        </p:spPr>
        <p:txBody>
          <a:bodyPr wrap="square">
            <a:spAutoFit/>
          </a:bodyPr>
          <a:lstStyle/>
          <a:p>
            <a:pPr algn="r"/>
            <a:r>
              <a:rPr lang="ar-DZ" sz="4000" b="1" dirty="0" smtClean="0">
                <a:solidFill>
                  <a:srgbClr val="FF0000"/>
                </a:solidFill>
              </a:rPr>
              <a:t>7-2-2 عرض تدوب</a:t>
            </a:r>
            <a:endParaRPr lang="fr-FR" sz="4000" dirty="0">
              <a:solidFill>
                <a:srgbClr val="FF0000"/>
              </a:solidFill>
            </a:endParaRPr>
          </a:p>
        </p:txBody>
      </p:sp>
      <p:pic>
        <p:nvPicPr>
          <p:cNvPr id="24578" name="Picture 2"/>
          <p:cNvPicPr>
            <a:picLocks noChangeAspect="1" noChangeArrowheads="1"/>
          </p:cNvPicPr>
          <p:nvPr/>
        </p:nvPicPr>
        <p:blipFill>
          <a:blip r:embed="rId2" cstate="print"/>
          <a:srcRect/>
          <a:stretch>
            <a:fillRect/>
          </a:stretch>
        </p:blipFill>
        <p:spPr bwMode="auto">
          <a:xfrm>
            <a:off x="285720" y="642918"/>
            <a:ext cx="8572560" cy="5786478"/>
          </a:xfrm>
          <a:prstGeom prst="rect">
            <a:avLst/>
          </a:prstGeom>
          <a:noFill/>
          <a:ln w="9525">
            <a:noFill/>
            <a:miter lim="800000"/>
            <a:headEnd/>
            <a:tailEnd/>
          </a:ln>
          <a:effectLst/>
        </p:spPr>
      </p:pic>
      <p:sp>
        <p:nvSpPr>
          <p:cNvPr id="4" name="Rectangle 3"/>
          <p:cNvSpPr/>
          <p:nvPr/>
        </p:nvSpPr>
        <p:spPr>
          <a:xfrm>
            <a:off x="3143240" y="6429396"/>
            <a:ext cx="3313728" cy="461665"/>
          </a:xfrm>
          <a:prstGeom prst="rect">
            <a:avLst/>
          </a:prstGeom>
        </p:spPr>
        <p:txBody>
          <a:bodyPr wrap="none">
            <a:spAutoFit/>
          </a:bodyPr>
          <a:lstStyle/>
          <a:p>
            <a:r>
              <a:rPr lang="ar-DZ" sz="2400" b="1" dirty="0" smtClean="0">
                <a:solidFill>
                  <a:srgbClr val="00B0F0"/>
                </a:solidFill>
              </a:rPr>
              <a:t>صورة </a:t>
            </a:r>
            <a:r>
              <a:rPr lang="ar-DZ" sz="2400" b="1" dirty="0" smtClean="0"/>
              <a:t> </a:t>
            </a:r>
            <a:r>
              <a:rPr lang="ar-DZ" sz="2400" b="1" i="1" dirty="0" smtClean="0"/>
              <a:t>: عرض بطاقة ( تدوب)</a:t>
            </a:r>
            <a:endParaRPr lang="fr-FR" sz="2400" b="1" dirty="0"/>
          </a:p>
        </p:txBody>
      </p:sp>
    </p:spTree>
  </p:cSld>
  <p:clrMapOvr>
    <a:masterClrMapping/>
  </p:clrMapOvr>
  <p:transition>
    <p:newsflash/>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06536" y="0"/>
            <a:ext cx="6423182" cy="584775"/>
          </a:xfrm>
          <a:prstGeom prst="rect">
            <a:avLst/>
          </a:prstGeom>
        </p:spPr>
        <p:txBody>
          <a:bodyPr wrap="square">
            <a:spAutoFit/>
          </a:bodyPr>
          <a:lstStyle/>
          <a:p>
            <a:pPr algn="r"/>
            <a:r>
              <a:rPr lang="fr-FR" sz="3200" b="1" dirty="0" smtClean="0">
                <a:solidFill>
                  <a:srgbClr val="FF0000"/>
                </a:solidFill>
                <a:cs typeface="Arabic Transparent" pitchFamily="2" charset="-78"/>
              </a:rPr>
              <a:t>UNIMARC </a:t>
            </a:r>
            <a:r>
              <a:rPr lang="ar-DZ" sz="3200" b="1" dirty="0" smtClean="0">
                <a:solidFill>
                  <a:srgbClr val="FF0000"/>
                </a:solidFill>
                <a:cs typeface="Arabic Transparent" pitchFamily="2" charset="-78"/>
              </a:rPr>
              <a:t>7-2-3 عرض</a:t>
            </a:r>
            <a:endParaRPr lang="fr-FR" sz="3200" dirty="0">
              <a:solidFill>
                <a:srgbClr val="FF0000"/>
              </a:solidFill>
              <a:cs typeface="Arabic Transparent" pitchFamily="2" charset="-78"/>
            </a:endParaRPr>
          </a:p>
        </p:txBody>
      </p:sp>
      <p:pic>
        <p:nvPicPr>
          <p:cNvPr id="25602" name="Picture 2"/>
          <p:cNvPicPr>
            <a:picLocks noChangeAspect="1" noChangeArrowheads="1"/>
          </p:cNvPicPr>
          <p:nvPr/>
        </p:nvPicPr>
        <p:blipFill>
          <a:blip r:embed="rId2" cstate="print"/>
          <a:srcRect/>
          <a:stretch>
            <a:fillRect/>
          </a:stretch>
        </p:blipFill>
        <p:spPr bwMode="auto">
          <a:xfrm>
            <a:off x="285719" y="571480"/>
            <a:ext cx="8572561" cy="5857916"/>
          </a:xfrm>
          <a:prstGeom prst="rect">
            <a:avLst/>
          </a:prstGeom>
          <a:noFill/>
          <a:ln w="9525">
            <a:noFill/>
            <a:miter lim="800000"/>
            <a:headEnd/>
            <a:tailEnd/>
          </a:ln>
          <a:effectLst/>
        </p:spPr>
      </p:pic>
      <p:sp>
        <p:nvSpPr>
          <p:cNvPr id="4" name="Rectangle 3"/>
          <p:cNvSpPr/>
          <p:nvPr/>
        </p:nvSpPr>
        <p:spPr>
          <a:xfrm>
            <a:off x="2928926" y="6357958"/>
            <a:ext cx="4277966" cy="461665"/>
          </a:xfrm>
          <a:prstGeom prst="rect">
            <a:avLst/>
          </a:prstGeom>
        </p:spPr>
        <p:txBody>
          <a:bodyPr wrap="none">
            <a:spAutoFit/>
          </a:bodyPr>
          <a:lstStyle/>
          <a:p>
            <a:r>
              <a:rPr lang="ar-DZ" sz="2400" b="1" i="1" dirty="0" smtClean="0">
                <a:cs typeface="Arabic Transparent" pitchFamily="2" charset="-78"/>
              </a:rPr>
              <a:t>)</a:t>
            </a:r>
            <a:r>
              <a:rPr lang="fr-FR" sz="2400" b="1" i="1" dirty="0" smtClean="0">
                <a:cs typeface="Arabic Transparent" pitchFamily="2" charset="-78"/>
              </a:rPr>
              <a:t>UNIMARC ) </a:t>
            </a:r>
            <a:r>
              <a:rPr lang="ar-DZ" sz="2400" b="1" i="1" dirty="0" smtClean="0">
                <a:solidFill>
                  <a:srgbClr val="00B0F0"/>
                </a:solidFill>
                <a:cs typeface="Arabic Transparent" pitchFamily="2" charset="-78"/>
              </a:rPr>
              <a:t>صورة</a:t>
            </a:r>
            <a:r>
              <a:rPr lang="ar-DZ" sz="2400" b="1" i="1" dirty="0" smtClean="0">
                <a:cs typeface="Arabic Transparent" pitchFamily="2" charset="-78"/>
              </a:rPr>
              <a:t>  : عرض بطاقة</a:t>
            </a:r>
            <a:endParaRPr lang="fr-FR" sz="2400" b="1" dirty="0">
              <a:cs typeface="Arabic Transparent" pitchFamily="2" charset="-78"/>
            </a:endParaRPr>
          </a:p>
        </p:txBody>
      </p:sp>
    </p:spTree>
  </p:cSld>
  <p:clrMapOvr>
    <a:masterClrMapping/>
  </p:clrMapOvr>
  <p:transition>
    <p:newsflash/>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0" y="357166"/>
            <a:ext cx="9144000" cy="1107996"/>
          </a:xfrm>
          <a:prstGeom prst="rect">
            <a:avLst/>
          </a:prstGeom>
          <a:noFill/>
        </p:spPr>
        <p:txBody>
          <a:bodyPr wrap="square" rtlCol="0">
            <a:spAutoFit/>
          </a:bodyPr>
          <a:lstStyle/>
          <a:p>
            <a:pPr algn="ctr"/>
            <a:r>
              <a:rPr lang="ar-DZ" sz="6600" dirty="0" smtClean="0">
                <a:solidFill>
                  <a:srgbClr val="FF0000"/>
                </a:solidFill>
                <a:latin typeface="Times New Roman" pitchFamily="18" charset="0"/>
                <a:cs typeface="Times New Roman" pitchFamily="18" charset="0"/>
              </a:rPr>
              <a:t>خاتمـــة</a:t>
            </a:r>
            <a:endParaRPr lang="fr-FR" sz="6600" dirty="0">
              <a:solidFill>
                <a:srgbClr val="FF0000"/>
              </a:solidFill>
              <a:latin typeface="Times New Roman" pitchFamily="18" charset="0"/>
              <a:cs typeface="Times New Roman" pitchFamily="18" charset="0"/>
            </a:endParaRPr>
          </a:p>
        </p:txBody>
      </p:sp>
      <p:sp>
        <p:nvSpPr>
          <p:cNvPr id="3" name="ZoneTexte 2"/>
          <p:cNvSpPr txBox="1"/>
          <p:nvPr/>
        </p:nvSpPr>
        <p:spPr>
          <a:xfrm>
            <a:off x="0" y="2071678"/>
            <a:ext cx="9144000" cy="3539430"/>
          </a:xfrm>
          <a:prstGeom prst="rect">
            <a:avLst/>
          </a:prstGeom>
          <a:noFill/>
        </p:spPr>
        <p:txBody>
          <a:bodyPr wrap="square" rtlCol="0">
            <a:spAutoFit/>
          </a:bodyPr>
          <a:lstStyle/>
          <a:p>
            <a:pPr algn="ctr" rtl="1"/>
            <a:r>
              <a:rPr lang="fr-FR" b="1" dirty="0" smtClean="0">
                <a:latin typeface="Times New Roman" pitchFamily="18" charset="0"/>
                <a:cs typeface="Times New Roman" pitchFamily="18" charset="0"/>
              </a:rPr>
              <a:t> </a:t>
            </a:r>
            <a:r>
              <a:rPr lang="ar-DZ" sz="2800" b="1" dirty="0" smtClean="0">
                <a:latin typeface="Times New Roman" pitchFamily="18" charset="0"/>
                <a:cs typeface="Times New Roman" pitchFamily="18" charset="0"/>
              </a:rPr>
              <a:t>تعد برمجية السنجاب واحدة من البرمجيات التي أثبتت فعاليتها في المكتبات الجامعية ,وتعد ضرورة حتمية للمكتبات ومنها الجامعية بصفة خاصة ,باعتبارها مقر المعلومة ,والتي يجب أن توصل خدماتها المعلوماتية للمستفدين ومن خلالها</a:t>
            </a:r>
          </a:p>
          <a:p>
            <a:pPr algn="ctr" rtl="1"/>
            <a:r>
              <a:rPr lang="ar-DZ" sz="2800" b="1" dirty="0" smtClean="0">
                <a:latin typeface="Times New Roman" pitchFamily="18" charset="0"/>
                <a:cs typeface="Times New Roman" pitchFamily="18" charset="0"/>
              </a:rPr>
              <a:t>يمكن تحقيق التعاون                                                            </a:t>
            </a:r>
          </a:p>
          <a:p>
            <a:pPr algn="ctr" rtl="1"/>
            <a:r>
              <a:rPr lang="ar-DZ" sz="2800" b="1" dirty="0" smtClean="0">
                <a:latin typeface="Times New Roman" pitchFamily="18" charset="0"/>
                <a:cs typeface="Times New Roman" pitchFamily="18" charset="0"/>
              </a:rPr>
              <a:t>إلا أنه يكون علي عاتق مركز البحث في الإعلام العلمي و التقني ,و بالمواكبة و التحيين المستمر للمكتبيين للتمكن من التعامل مع البرمجة و تخطي الأخطاء الموجودة بها                                         </a:t>
            </a:r>
          </a:p>
        </p:txBody>
      </p:sp>
    </p:spTree>
  </p:cSld>
  <p:clrMapOvr>
    <a:masterClrMapping/>
  </p:clrMapOvr>
  <p:transition>
    <p:newsflash/>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ctangle 29699"/>
          <p:cNvPicPr>
            <a:picLocks noChangeAspect="1" noChangeArrowheads="1"/>
          </p:cNvPicPr>
          <p:nvPr/>
        </p:nvPicPr>
        <p:blipFill>
          <a:blip r:embed="rId2" cstate="print"/>
          <a:srcRect/>
          <a:stretch>
            <a:fillRect/>
          </a:stretch>
        </p:blipFill>
        <p:spPr bwMode="auto">
          <a:xfrm>
            <a:off x="1" y="3000372"/>
            <a:ext cx="9001156" cy="3857628"/>
          </a:xfrm>
          <a:prstGeom prst="rect">
            <a:avLst/>
          </a:prstGeom>
          <a:noFill/>
          <a:ln w="9525">
            <a:noFill/>
            <a:miter lim="800000"/>
            <a:headEnd/>
            <a:tailEnd/>
          </a:ln>
        </p:spPr>
      </p:pic>
      <p:sp>
        <p:nvSpPr>
          <p:cNvPr id="3" name="Rectangle 2"/>
          <p:cNvSpPr/>
          <p:nvPr/>
        </p:nvSpPr>
        <p:spPr>
          <a:xfrm>
            <a:off x="928662" y="1857364"/>
            <a:ext cx="7715304" cy="1323439"/>
          </a:xfrm>
          <a:prstGeom prst="rect">
            <a:avLst/>
          </a:prstGeom>
        </p:spPr>
        <p:txBody>
          <a:bodyPr wrap="square">
            <a:spAutoFit/>
          </a:bodyPr>
          <a:lstStyle/>
          <a:p>
            <a:pPr marL="342900" lvl="1" indent="-342900" algn="ctr" rtl="1">
              <a:buClr>
                <a:schemeClr val="accent2"/>
              </a:buClr>
              <a:buFontTx/>
              <a:buNone/>
              <a:defRPr/>
            </a:pPr>
            <a:r>
              <a:rPr lang="fr-FR" sz="8000" dirty="0" smtClean="0">
                <a:solidFill>
                  <a:srgbClr val="FF0000"/>
                </a:solidFill>
                <a:latin typeface="Andalus" pitchFamily="18" charset="-78"/>
                <a:cs typeface="Andalus" pitchFamily="18" charset="-78"/>
              </a:rPr>
              <a:t>-</a:t>
            </a:r>
            <a:r>
              <a:rPr lang="ar-EG" sz="8000" dirty="0" smtClean="0">
                <a:solidFill>
                  <a:srgbClr val="FF0000"/>
                </a:solidFill>
                <a:latin typeface="Andalus" pitchFamily="18" charset="-78"/>
                <a:cs typeface="Andalus" pitchFamily="18" charset="-78"/>
              </a:rPr>
              <a:t>الأسئل</a:t>
            </a:r>
            <a:r>
              <a:rPr lang="ar-DZ" sz="8000" dirty="0" smtClean="0">
                <a:solidFill>
                  <a:srgbClr val="FF0000"/>
                </a:solidFill>
                <a:latin typeface="Andalus" pitchFamily="18" charset="-78"/>
                <a:cs typeface="Andalus" pitchFamily="18" charset="-78"/>
              </a:rPr>
              <a:t>ـ</a:t>
            </a:r>
            <a:r>
              <a:rPr lang="ar-EG" sz="8000" dirty="0" smtClean="0">
                <a:solidFill>
                  <a:srgbClr val="FF0000"/>
                </a:solidFill>
                <a:latin typeface="Andalus" pitchFamily="18" charset="-78"/>
                <a:cs typeface="Andalus" pitchFamily="18" charset="-78"/>
              </a:rPr>
              <a:t>ة والتعليق</a:t>
            </a:r>
            <a:r>
              <a:rPr lang="ar-DZ" sz="8000" dirty="0" smtClean="0">
                <a:solidFill>
                  <a:srgbClr val="FF0000"/>
                </a:solidFill>
                <a:latin typeface="Andalus" pitchFamily="18" charset="-78"/>
                <a:cs typeface="Andalus" pitchFamily="18" charset="-78"/>
              </a:rPr>
              <a:t>ـ</a:t>
            </a:r>
            <a:r>
              <a:rPr lang="ar-EG" sz="8000" dirty="0" smtClean="0">
                <a:solidFill>
                  <a:srgbClr val="FF0000"/>
                </a:solidFill>
                <a:latin typeface="Andalus" pitchFamily="18" charset="-78"/>
                <a:cs typeface="Andalus" pitchFamily="18" charset="-78"/>
              </a:rPr>
              <a:t>ات</a:t>
            </a:r>
            <a:endParaRPr lang="en-US" sz="8000" dirty="0" smtClean="0">
              <a:solidFill>
                <a:srgbClr val="FF0000"/>
              </a:solidFill>
              <a:latin typeface="Andalus" pitchFamily="18" charset="-78"/>
              <a:cs typeface="Andalus" pitchFamily="18" charset="-78"/>
            </a:endParaRPr>
          </a:p>
        </p:txBody>
      </p:sp>
      <p:sp>
        <p:nvSpPr>
          <p:cNvPr id="4" name="Rectangle 3"/>
          <p:cNvSpPr/>
          <p:nvPr/>
        </p:nvSpPr>
        <p:spPr>
          <a:xfrm>
            <a:off x="214282" y="0"/>
            <a:ext cx="8072494" cy="1569660"/>
          </a:xfrm>
          <a:prstGeom prst="rect">
            <a:avLst/>
          </a:prstGeom>
        </p:spPr>
        <p:txBody>
          <a:bodyPr wrap="square">
            <a:spAutoFit/>
          </a:bodyPr>
          <a:lstStyle/>
          <a:p>
            <a:pPr algn="ctr" rtl="1"/>
            <a:r>
              <a:rPr lang="ar-SA" sz="3600" b="1" dirty="0" smtClean="0">
                <a:solidFill>
                  <a:srgbClr val="FF3300"/>
                </a:solidFill>
                <a:cs typeface="Andalus" pitchFamily="2" charset="-78"/>
              </a:rPr>
              <a:t>شكـراً عل</a:t>
            </a:r>
            <a:r>
              <a:rPr lang="ar-DZ" sz="3600" b="1" dirty="0" smtClean="0">
                <a:solidFill>
                  <a:srgbClr val="FF3300"/>
                </a:solidFill>
                <a:cs typeface="Andalus" pitchFamily="2" charset="-78"/>
              </a:rPr>
              <a:t>ـــــــــ</a:t>
            </a:r>
            <a:r>
              <a:rPr lang="ar-SA" sz="3600" b="1" dirty="0" smtClean="0">
                <a:solidFill>
                  <a:srgbClr val="FF3300"/>
                </a:solidFill>
                <a:cs typeface="Andalus" pitchFamily="2" charset="-78"/>
              </a:rPr>
              <a:t>ي </a:t>
            </a:r>
            <a:r>
              <a:rPr lang="ar-SA" sz="4000" b="1" dirty="0" smtClean="0">
                <a:solidFill>
                  <a:srgbClr val="FF3300"/>
                </a:solidFill>
                <a:cs typeface="Andalus" pitchFamily="2" charset="-78"/>
              </a:rPr>
              <a:t> </a:t>
            </a:r>
            <a:br>
              <a:rPr lang="ar-SA" sz="4000" b="1" dirty="0" smtClean="0">
                <a:solidFill>
                  <a:srgbClr val="FF3300"/>
                </a:solidFill>
                <a:cs typeface="Andalus" pitchFamily="2" charset="-78"/>
              </a:rPr>
            </a:br>
            <a:r>
              <a:rPr lang="ar-SA" sz="2000" b="1" dirty="0" smtClean="0">
                <a:solidFill>
                  <a:srgbClr val="FF3300"/>
                </a:solidFill>
                <a:cs typeface="Andalus" pitchFamily="2" charset="-78"/>
              </a:rPr>
              <a:t/>
            </a:r>
            <a:br>
              <a:rPr lang="ar-SA" sz="2000" b="1" dirty="0" smtClean="0">
                <a:solidFill>
                  <a:srgbClr val="FF3300"/>
                </a:solidFill>
                <a:cs typeface="Andalus" pitchFamily="2" charset="-78"/>
              </a:rPr>
            </a:br>
            <a:r>
              <a:rPr lang="ar-SA" sz="3600" b="1" dirty="0" smtClean="0">
                <a:solidFill>
                  <a:srgbClr val="FF3300"/>
                </a:solidFill>
                <a:cs typeface="Andalus" pitchFamily="2" charset="-78"/>
              </a:rPr>
              <a:t>حسن استماعك</a:t>
            </a:r>
            <a:r>
              <a:rPr lang="ar-DZ" sz="3600" b="1" dirty="0" smtClean="0">
                <a:solidFill>
                  <a:srgbClr val="FF3300"/>
                </a:solidFill>
                <a:cs typeface="Andalus" pitchFamily="2" charset="-78"/>
              </a:rPr>
              <a:t>ـــــــــ</a:t>
            </a:r>
            <a:r>
              <a:rPr lang="ar-SA" sz="3600" b="1" dirty="0" smtClean="0">
                <a:solidFill>
                  <a:srgbClr val="FF3300"/>
                </a:solidFill>
                <a:cs typeface="Andalus" pitchFamily="2" charset="-78"/>
              </a:rPr>
              <a:t>م</a:t>
            </a:r>
            <a:endParaRPr lang="fr-FR" sz="3600" b="1" dirty="0">
              <a:solidFill>
                <a:srgbClr val="FF3300"/>
              </a:solidFill>
              <a:cs typeface="Andalus" pitchFamily="2" charset="-78"/>
            </a:endParaRPr>
          </a:p>
        </p:txBody>
      </p:sp>
    </p:spTree>
  </p:cSld>
  <p:clrMapOvr>
    <a:masterClrMapping/>
  </p:clrMapOvr>
  <p:transition>
    <p:newsflash/>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ébit">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1538</TotalTime>
  <Words>3616</Words>
  <Application>Microsoft Office PowerPoint</Application>
  <PresentationFormat>Affichage à l'écran (4:3)</PresentationFormat>
  <Paragraphs>367</Paragraphs>
  <Slides>73</Slides>
  <Notes>0</Notes>
  <HiddenSlides>0</HiddenSlides>
  <MMClips>0</MMClips>
  <ScaleCrop>false</ScaleCrop>
  <HeadingPairs>
    <vt:vector size="4" baseType="variant">
      <vt:variant>
        <vt:lpstr>Thème</vt:lpstr>
      </vt:variant>
      <vt:variant>
        <vt:i4>1</vt:i4>
      </vt:variant>
      <vt:variant>
        <vt:lpstr>Titres des diapositives</vt:lpstr>
      </vt:variant>
      <vt:variant>
        <vt:i4>73</vt:i4>
      </vt:variant>
    </vt:vector>
  </HeadingPairs>
  <TitlesOfParts>
    <vt:vector size="74" baseType="lpstr">
      <vt:lpstr>Débit</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lpstr>Diapositive 25</vt:lpstr>
      <vt:lpstr>Diapositive 26</vt:lpstr>
      <vt:lpstr>Diapositive 27</vt:lpstr>
      <vt:lpstr>Diapositive 28</vt:lpstr>
      <vt:lpstr>Diapositive 29</vt:lpstr>
      <vt:lpstr>Diapositive 30</vt:lpstr>
      <vt:lpstr>Diapositive 31</vt:lpstr>
      <vt:lpstr>Diapositive 32</vt:lpstr>
      <vt:lpstr>Diapositive 33</vt:lpstr>
      <vt:lpstr>Diapositive 34</vt:lpstr>
      <vt:lpstr>Diapositive 35</vt:lpstr>
      <vt:lpstr>Diapositive 36</vt:lpstr>
      <vt:lpstr>Diapositive 37</vt:lpstr>
      <vt:lpstr>Diapositive 38</vt:lpstr>
      <vt:lpstr>Diapositive 39</vt:lpstr>
      <vt:lpstr>Diapositive 40</vt:lpstr>
      <vt:lpstr>Diapositive 41</vt:lpstr>
      <vt:lpstr>Diapositive 42</vt:lpstr>
      <vt:lpstr>Diapositive 43</vt:lpstr>
      <vt:lpstr>Diapositive 44</vt:lpstr>
      <vt:lpstr>Diapositive 45</vt:lpstr>
      <vt:lpstr>Diapositive 46</vt:lpstr>
      <vt:lpstr>Diapositive 47</vt:lpstr>
      <vt:lpstr>Diapositive 48</vt:lpstr>
      <vt:lpstr>Diapositive 49</vt:lpstr>
      <vt:lpstr>Diapositive 50</vt:lpstr>
      <vt:lpstr>Diapositive 51</vt:lpstr>
      <vt:lpstr>Diapositive 52</vt:lpstr>
      <vt:lpstr>Diapositive 53</vt:lpstr>
      <vt:lpstr>Diapositive 54</vt:lpstr>
      <vt:lpstr>Diapositive 55</vt:lpstr>
      <vt:lpstr>Diapositive 56</vt:lpstr>
      <vt:lpstr>Diapositive 57</vt:lpstr>
      <vt:lpstr>Diapositive 58</vt:lpstr>
      <vt:lpstr>Diapositive 59</vt:lpstr>
      <vt:lpstr>Diapositive 60</vt:lpstr>
      <vt:lpstr>Diapositive 61</vt:lpstr>
      <vt:lpstr>Diapositive 62</vt:lpstr>
      <vt:lpstr>Diapositive 63</vt:lpstr>
      <vt:lpstr>Diapositive 64</vt:lpstr>
      <vt:lpstr>Diapositive 65</vt:lpstr>
      <vt:lpstr>Diapositive 66</vt:lpstr>
      <vt:lpstr>Diapositive 67</vt:lpstr>
      <vt:lpstr>Diapositive 68</vt:lpstr>
      <vt:lpstr>Diapositive 69</vt:lpstr>
      <vt:lpstr>Diapositive 70</vt:lpstr>
      <vt:lpstr>Diapositive 71</vt:lpstr>
      <vt:lpstr>Diapositive 72</vt:lpstr>
      <vt:lpstr>Diapositive 73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pc</dc:creator>
  <cp:lastModifiedBy>pc</cp:lastModifiedBy>
  <cp:revision>178</cp:revision>
  <dcterms:created xsi:type="dcterms:W3CDTF">2011-04-09T13:55:40Z</dcterms:created>
  <dcterms:modified xsi:type="dcterms:W3CDTF">2013-07-21T11:24:12Z</dcterms:modified>
</cp:coreProperties>
</file>